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59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DPI\commission%20CDPI%20SAS\CDPI%20janvier%202022\Dossiers%20CDPI%20Commission%20CDP-SA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DPI\commission%20CDPI%20SAS\CDPI%20janvier%202022\Dossiers%20CDPI%20Commission%20CDP-SA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Documents%20Tristan\CROMKAURA%202021\CDPI\commission%20CDPI%20SAS\CDPI%20janvier%202022\Dossiers%20CDPI%20Commission%20CDP-SA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Origine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Feuil2!$A$3:$A$13</c:f>
              <c:strCache>
                <c:ptCount val="11"/>
                <c:pt idx="0">
                  <c:v>Ain</c:v>
                </c:pt>
                <c:pt idx="1">
                  <c:v>Ardèche</c:v>
                </c:pt>
                <c:pt idx="2">
                  <c:v>Bouches du Rhône</c:v>
                </c:pt>
                <c:pt idx="3">
                  <c:v>Cantal</c:v>
                </c:pt>
                <c:pt idx="4">
                  <c:v>Hérault</c:v>
                </c:pt>
                <c:pt idx="5">
                  <c:v>Isère</c:v>
                </c:pt>
                <c:pt idx="6">
                  <c:v>Haute-Loire</c:v>
                </c:pt>
                <c:pt idx="7">
                  <c:v>Rhône</c:v>
                </c:pt>
                <c:pt idx="8">
                  <c:v>Savoie</c:v>
                </c:pt>
                <c:pt idx="9">
                  <c:v>Haute- Savoie</c:v>
                </c:pt>
                <c:pt idx="10">
                  <c:v>Terr de Belfort</c:v>
                </c:pt>
              </c:strCache>
            </c:strRef>
          </c:cat>
          <c:val>
            <c:numRef>
              <c:f>Feuil2!$B$3:$B$13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1</c:v>
                </c:pt>
                <c:pt idx="4">
                  <c:v>3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1</c:v>
                </c:pt>
                <c:pt idx="9">
                  <c:v>5</c:v>
                </c:pt>
                <c:pt idx="1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61-4D56-AEE1-0B5338C4C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6796032"/>
        <c:axId val="117379456"/>
        <c:axId val="0"/>
      </c:bar3DChart>
      <c:catAx>
        <c:axId val="1167960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379456"/>
        <c:crosses val="autoZero"/>
        <c:auto val="1"/>
        <c:lblAlgn val="ctr"/>
        <c:lblOffset val="100"/>
        <c:noMultiLvlLbl val="0"/>
      </c:catAx>
      <c:valAx>
        <c:axId val="117379456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67960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Plaignants</a:t>
            </a:r>
          </a:p>
        </c:rich>
      </c:tx>
      <c:layout>
        <c:manualLayout>
          <c:xMode val="edge"/>
          <c:yMode val="edge"/>
          <c:x val="0.36959711286089236"/>
          <c:y val="2.7777777777777853E-2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Feuil2!$H$6:$H$12</c:f>
              <c:strCache>
                <c:ptCount val="7"/>
                <c:pt idx="0">
                  <c:v>CDO</c:v>
                </c:pt>
                <c:pt idx="1">
                  <c:v>CNO</c:v>
                </c:pt>
                <c:pt idx="2">
                  <c:v>CDO associé</c:v>
                </c:pt>
                <c:pt idx="3">
                  <c:v>K</c:v>
                </c:pt>
                <c:pt idx="4">
                  <c:v>P</c:v>
                </c:pt>
                <c:pt idx="5">
                  <c:v>SELARL</c:v>
                </c:pt>
                <c:pt idx="6">
                  <c:v>commune</c:v>
                </c:pt>
              </c:strCache>
            </c:strRef>
          </c:cat>
          <c:val>
            <c:numRef>
              <c:f>Feuil2!$I$6:$I$12</c:f>
              <c:numCache>
                <c:formatCode>General</c:formatCode>
                <c:ptCount val="7"/>
                <c:pt idx="0">
                  <c:v>4</c:v>
                </c:pt>
                <c:pt idx="1">
                  <c:v>1</c:v>
                </c:pt>
                <c:pt idx="2">
                  <c:v>4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DF-4354-B64E-1656507C37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7404416"/>
        <c:axId val="117405952"/>
        <c:axId val="0"/>
      </c:bar3DChart>
      <c:catAx>
        <c:axId val="11740441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7405952"/>
        <c:crosses val="autoZero"/>
        <c:auto val="1"/>
        <c:lblAlgn val="ctr"/>
        <c:lblOffset val="100"/>
        <c:noMultiLvlLbl val="0"/>
      </c:catAx>
      <c:valAx>
        <c:axId val="11740595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74044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Motif</a:t>
            </a:r>
          </a:p>
        </c:rich>
      </c:tx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cat>
            <c:strRef>
              <c:f>Feuil2!$O$30:$O$35</c:f>
              <c:strCache>
                <c:ptCount val="6"/>
                <c:pt idx="0">
                  <c:v> devoirs entre confrères  et membres d'autres professions de santé</c:v>
                </c:pt>
                <c:pt idx="1">
                  <c:v>devoirs généraux </c:v>
                </c:pt>
                <c:pt idx="2">
                  <c:v>devoirs généraux / devoirs envers les patients</c:v>
                </c:pt>
                <c:pt idx="3">
                  <c:v>devoirs généraux / devoirs envers les patients/exercice de la profession</c:v>
                </c:pt>
                <c:pt idx="4">
                  <c:v>devoirs généraux /exercice de la profession</c:v>
                </c:pt>
                <c:pt idx="5">
                  <c:v>devoirs généraux/ devoirs entre confrères  et membres d'autres professions de santé</c:v>
                </c:pt>
              </c:strCache>
            </c:strRef>
          </c:cat>
          <c:val>
            <c:numRef>
              <c:f>Feuil2!$P$30:$P$35</c:f>
              <c:numCache>
                <c:formatCode>General</c:formatCode>
                <c:ptCount val="6"/>
                <c:pt idx="0">
                  <c:v>9</c:v>
                </c:pt>
                <c:pt idx="1">
                  <c:v>5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54-4B5E-9A5E-6A3192A6E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8083584"/>
        <c:axId val="118085120"/>
        <c:axId val="0"/>
      </c:bar3DChart>
      <c:catAx>
        <c:axId val="118083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fr-FR"/>
          </a:p>
        </c:txPr>
        <c:crossAx val="118085120"/>
        <c:crosses val="autoZero"/>
        <c:auto val="1"/>
        <c:lblAlgn val="ctr"/>
        <c:lblOffset val="100"/>
        <c:noMultiLvlLbl val="0"/>
      </c:catAx>
      <c:valAx>
        <c:axId val="11808512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180835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978F01-4FA5-4BC1-841D-CBA1438E90FF}" type="datetimeFigureOut">
              <a:rPr lang="fr-FR" smtClean="0"/>
              <a:pPr/>
              <a:t>06/03/2023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27D72-73DB-4EB4-9068-81B7401A2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080F6-05AD-470E-9609-AFC989FBAC31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BE675-6647-4D73-8AA4-74956382FAEB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A893F-2B14-4026-88EC-558A2597E47B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85C50-D295-4C11-92F4-029ED6BD7E9C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BF62B-3847-4134-B0A3-B731284ABDF0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3A21-4DDA-4F79-8C4E-86E11B222ABE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55509-CABF-4D67-9B8D-E21CE8B5B2F8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035844-8721-4065-A46D-33E2B7D53521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2596C-455C-4256-9EAD-48D9244DFEEC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DBD0B-D7F2-4B4D-8DE1-15B7B7123316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2AC65-2DC8-4193-BDAC-E0B0A2DBDD36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C0CBF0-DEAD-4605-9A80-16C7C82A35F7}" type="datetime1">
              <a:rPr lang="fr-FR" smtClean="0"/>
              <a:pPr/>
              <a:t>06/03/2023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fr-FR"/>
              <a:t>commission CDPI SAS JANVIER 2022</a:t>
            </a: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34D762-3EE3-4424-AC52-79445928BF2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57224" y="2500306"/>
            <a:ext cx="7215238" cy="1470025"/>
          </a:xfrm>
        </p:spPr>
        <p:txBody>
          <a:bodyPr/>
          <a:lstStyle/>
          <a:p>
            <a:r>
              <a:rPr lang="fr-FR" dirty="0"/>
              <a:t>CDPI CROMKAURA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4572008"/>
            <a:ext cx="6643734" cy="1752600"/>
          </a:xfrm>
        </p:spPr>
        <p:txBody>
          <a:bodyPr>
            <a:normAutofit/>
          </a:bodyPr>
          <a:lstStyle/>
          <a:p>
            <a:r>
              <a:rPr lang="fr-FR" sz="3200" dirty="0"/>
              <a:t>ACTIVITE DE LA CDPI EN 2021</a:t>
            </a:r>
          </a:p>
          <a:p>
            <a:endParaRPr lang="fr-FR" dirty="0"/>
          </a:p>
          <a:p>
            <a:r>
              <a:rPr lang="fr-FR" dirty="0"/>
              <a:t>Commission CDPI SAS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 l="74829" t="18386" r="8048" b="59811"/>
          <a:stretch>
            <a:fillRect/>
          </a:stretch>
        </p:blipFill>
        <p:spPr bwMode="auto">
          <a:xfrm>
            <a:off x="6572264" y="428604"/>
            <a:ext cx="2286016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Activité de la CDPI du CROMKAURA EN 2021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b="1" dirty="0"/>
          </a:p>
          <a:p>
            <a:endParaRPr lang="fr-FR" b="1" dirty="0"/>
          </a:p>
          <a:p>
            <a:endParaRPr lang="fr-FR" b="1" dirty="0"/>
          </a:p>
          <a:p>
            <a:r>
              <a:rPr lang="fr-FR" sz="2800" b="1" dirty="0"/>
              <a:t>Entre le 6 septembre et le 30 novembre 2021 :        23 affaires </a:t>
            </a:r>
            <a:r>
              <a:rPr lang="fr-FR" sz="2800" b="1" dirty="0" err="1"/>
              <a:t>audiencées</a:t>
            </a:r>
            <a:r>
              <a:rPr lang="fr-FR" sz="2800" b="1" dirty="0"/>
              <a:t>.</a:t>
            </a:r>
            <a:r>
              <a:rPr lang="fr-FR" sz="2800" dirty="0"/>
              <a:t> </a:t>
            </a:r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>
            <a:normAutofit/>
          </a:bodyPr>
          <a:lstStyle/>
          <a:p>
            <a:r>
              <a:rPr lang="fr-FR" dirty="0"/>
              <a:t>ORIGINE DES PLAINTES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85720" y="2285995"/>
          <a:ext cx="2714644" cy="39257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59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14568">
                <a:tc>
                  <a:txBody>
                    <a:bodyPr/>
                    <a:lstStyle/>
                    <a:p>
                      <a:pPr algn="ctr" fontAlgn="b"/>
                      <a:r>
                        <a:rPr lang="fr-FR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Origine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Ain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577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Ardèche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491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Bouches du Rhône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Cantal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Hérault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Isère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Haute-Loire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Rhône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Savoie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Haute- Savoie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4568"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Terr de Belfort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3</a:t>
            </a:fld>
            <a:endParaRPr lang="fr-FR"/>
          </a:p>
        </p:txBody>
      </p:sp>
      <p:graphicFrame>
        <p:nvGraphicFramePr>
          <p:cNvPr id="5" name="Graphique 4"/>
          <p:cNvGraphicFramePr/>
          <p:nvPr/>
        </p:nvGraphicFramePr>
        <p:xfrm>
          <a:off x="3071802" y="2285992"/>
          <a:ext cx="5715040" cy="39100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fr-FR" dirty="0"/>
              <a:t>QUALITE DES PLAIGNANTS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42844" y="2357430"/>
          <a:ext cx="2786082" cy="3823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Plaignants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CDO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CDO associé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K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SELARL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7997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commune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4</a:t>
            </a:fld>
            <a:endParaRPr lang="fr-FR"/>
          </a:p>
        </p:txBody>
      </p:sp>
      <p:graphicFrame>
        <p:nvGraphicFramePr>
          <p:cNvPr id="7" name="Graphique 6"/>
          <p:cNvGraphicFramePr/>
          <p:nvPr/>
        </p:nvGraphicFramePr>
        <p:xfrm>
          <a:off x="3000364" y="2357430"/>
          <a:ext cx="5857916" cy="38462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MOTIF DES PLAINTES/CODE DE DEONTOLOGIE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42844" y="2357430"/>
          <a:ext cx="2757478" cy="3922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53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6179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Motif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fr-FR" sz="14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3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devoirs entre confrères  et membres d'autres professions de santé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61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devoirs généraux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1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devoirs généraux / devoirs envers les patients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93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devoirs généraux / devoirs envers les patients/exercice de la profession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617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devoirs généraux /exercice de la profession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338">
                <a:tc>
                  <a:txBody>
                    <a:bodyPr/>
                    <a:lstStyle/>
                    <a:p>
                      <a:pPr algn="l" fontAlgn="ctr"/>
                      <a:r>
                        <a:rPr lang="fr-FR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devoirs généraux/ devoirs entre confrères  et membres d'autres professions de santé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5</a:t>
            </a:fld>
            <a:endParaRPr lang="fr-FR"/>
          </a:p>
        </p:txBody>
      </p:sp>
      <p:graphicFrame>
        <p:nvGraphicFramePr>
          <p:cNvPr id="7" name="Graphique 6"/>
          <p:cNvGraphicFramePr/>
          <p:nvPr/>
        </p:nvGraphicFramePr>
        <p:xfrm>
          <a:off x="3000364" y="2071678"/>
          <a:ext cx="5890260" cy="44729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6</a:t>
            </a:fld>
            <a:endParaRPr lang="fr-FR"/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214282" y="0"/>
          <a:ext cx="8429684" cy="6857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8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16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Détail des motifs de plainte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endParaRPr lang="fr-FR" sz="14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Non-respect de la clause de non-concurrence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Diffamation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Attouchements sexuels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8835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Mauvais comportement pendant le dépouillement d’élections municipales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Bagarre entre MK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192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Comportement dans le cadre des fonctions ordinales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Déconsidération de la profession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Demande de révision d'une décision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Exercice de la microkiné + publicité 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Immixtion dans les décisions disciplinaires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Insulte + refus de soins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76192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Non-respect de la durée des soins, mauvaise prise en charge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Non-respect d'engagements et déconsidération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Non-transmission des contrats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Refus de prendre en charge des soins à domicile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9770"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Refus de prise en charge CMU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/>
          <a:lstStyle/>
          <a:p>
            <a:r>
              <a:rPr lang="fr-FR" dirty="0"/>
              <a:t>Décisions de la CDPI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7</a:t>
            </a:fld>
            <a:endParaRPr lang="fr-FR"/>
          </a:p>
        </p:txBody>
      </p:sp>
      <p:graphicFrame>
        <p:nvGraphicFramePr>
          <p:cNvPr id="7" name="Espace réservé du contenu 5"/>
          <p:cNvGraphicFramePr>
            <a:graphicFrameLocks/>
          </p:cNvGraphicFramePr>
          <p:nvPr/>
        </p:nvGraphicFramePr>
        <p:xfrm>
          <a:off x="2428860" y="4429132"/>
          <a:ext cx="4714908" cy="20931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0005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43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non lieu (décès)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sursis à statuer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ordonnance de désistement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0897">
                <a:tc>
                  <a:txBody>
                    <a:bodyPr/>
                    <a:lstStyle/>
                    <a:p>
                      <a:pPr algn="ctr" fontAlgn="b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ordonnance de dépaysement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Ordonnance de rejet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Espace réservé du contenu 5"/>
          <p:cNvGraphicFramePr>
            <a:graphicFrameLocks/>
          </p:cNvGraphicFramePr>
          <p:nvPr/>
        </p:nvGraphicFramePr>
        <p:xfrm>
          <a:off x="214282" y="1142984"/>
          <a:ext cx="5929354" cy="300025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072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7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24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rejet de la plainte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avertissement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blâme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352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interdiction d'exercice 1 mois avec sursis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interdiction d'exercice 2 mois avec sursis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interdiction d'exercice 6 mois avec sursis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055"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interdiction d'exercice 2 ans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9" name="Espace réservé du contenu 5"/>
          <p:cNvGraphicFramePr>
            <a:graphicFrameLocks/>
          </p:cNvGraphicFramePr>
          <p:nvPr/>
        </p:nvGraphicFramePr>
        <p:xfrm>
          <a:off x="6357950" y="2428868"/>
          <a:ext cx="2643206" cy="40805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8823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0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8055">
                <a:tc>
                  <a:txBody>
                    <a:bodyPr/>
                    <a:lstStyle/>
                    <a:p>
                      <a:pPr algn="ctr" fontAlgn="b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Appel recensé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fr-FR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85688" y="357166"/>
            <a:ext cx="8858312" cy="928694"/>
          </a:xfrm>
        </p:spPr>
        <p:txBody>
          <a:bodyPr>
            <a:normAutofit/>
          </a:bodyPr>
          <a:lstStyle/>
          <a:p>
            <a:r>
              <a:rPr lang="fr-FR" sz="4000" dirty="0"/>
              <a:t>REFERENCES AU CODE DE DEONTOLOGIE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1714488"/>
            <a:ext cx="8715436" cy="4389120"/>
          </a:xfrm>
        </p:spPr>
        <p:txBody>
          <a:bodyPr>
            <a:normAutofit/>
          </a:bodyPr>
          <a:lstStyle/>
          <a:p>
            <a:r>
              <a:rPr lang="fr-FR" sz="2800" dirty="0"/>
              <a:t>En 2021, sur 23 plaintes, 14 ne font pas référence à un ou plusieurs articles du code de déontologie…</a:t>
            </a:r>
            <a:endParaRPr lang="fr-FR" sz="2800" u="sng" dirty="0"/>
          </a:p>
          <a:p>
            <a:endParaRPr lang="fr-FR" sz="2800" dirty="0"/>
          </a:p>
          <a:p>
            <a:r>
              <a:rPr lang="fr-FR" sz="2800" dirty="0"/>
              <a:t>… La corrélation entre les articles motivant les plaintes et ceux motivant les décisions de la CDPI est quasi nulle...</a:t>
            </a:r>
          </a:p>
          <a:p>
            <a:pPr>
              <a:buNone/>
            </a:pPr>
            <a:endParaRPr lang="fr-FR" sz="2800" dirty="0"/>
          </a:p>
          <a:p>
            <a:r>
              <a:rPr lang="fr-FR" sz="2800" b="1" dirty="0"/>
              <a:t>… L</a:t>
            </a:r>
            <a:r>
              <a:rPr lang="fr-FR" sz="2800" b="1" u="sng" dirty="0"/>
              <a:t>a qualité du plaignant n’a pas d’influence.</a:t>
            </a:r>
            <a:r>
              <a:rPr lang="fr-FR" sz="2800" dirty="0"/>
              <a:t> </a:t>
            </a:r>
          </a:p>
          <a:p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1472" y="142852"/>
            <a:ext cx="8229600" cy="857256"/>
          </a:xfrm>
        </p:spPr>
        <p:txBody>
          <a:bodyPr/>
          <a:lstStyle/>
          <a:p>
            <a:r>
              <a:rPr lang="fr-FR" dirty="0"/>
              <a:t>Rapporteurs</a:t>
            </a: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1714480" y="1142984"/>
          <a:ext cx="5500726" cy="52149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1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7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91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Rapporteurs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fr-FR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9162">
                <a:tc>
                  <a:txBody>
                    <a:bodyPr/>
                    <a:lstStyle/>
                    <a:p>
                      <a:pPr algn="l" fontAlgn="ctr"/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M. Patrick LEUCHTER (</a:t>
                      </a:r>
                      <a:r>
                        <a:rPr lang="de-DE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dept</a:t>
                      </a:r>
                      <a:r>
                        <a:rPr lang="de-DE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63)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9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M. Dominique PETIT (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dept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26)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9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M. Patrick BARDON (dept 69)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9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M. Tristan LIVAIN ( </a:t>
                      </a:r>
                      <a:r>
                        <a:rPr lang="fr-FR" sz="180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dept</a:t>
                      </a:r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38)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9162">
                <a:tc>
                  <a:txBody>
                    <a:bodyPr/>
                    <a:lstStyle/>
                    <a:p>
                      <a:pPr algn="l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Mme. Véronique MOREL LAB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commission CDPI SAS JANVIER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34D762-3EE3-4424-AC52-79445928BF28}" type="slidenum">
              <a:rPr lang="fr-FR" smtClean="0"/>
              <a:pPr/>
              <a:t>9</a:t>
            </a:fld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175</TotalTime>
  <Words>474</Words>
  <Application>Microsoft Office PowerPoint</Application>
  <PresentationFormat>Affichage à l'écran (4:3)</PresentationFormat>
  <Paragraphs>161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Calibri</vt:lpstr>
      <vt:lpstr>Constantia</vt:lpstr>
      <vt:lpstr>Wingdings 2</vt:lpstr>
      <vt:lpstr>Débit</vt:lpstr>
      <vt:lpstr>CDPI CROMKAURA</vt:lpstr>
      <vt:lpstr>Activité de la CDPI du CROMKAURA EN 2021</vt:lpstr>
      <vt:lpstr>ORIGINE DES PLAINTES</vt:lpstr>
      <vt:lpstr>QUALITE DES PLAIGNANTS</vt:lpstr>
      <vt:lpstr>MOTIF DES PLAINTES/CODE DE DEONTOLOGIE</vt:lpstr>
      <vt:lpstr>Présentation PowerPoint</vt:lpstr>
      <vt:lpstr>Décisions de la CDPI</vt:lpstr>
      <vt:lpstr>REFERENCES AU CODE DE DEONTOLOGIE</vt:lpstr>
      <vt:lpstr>Rapporteurs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CDPI CROMKAURA</dc:title>
  <dc:creator>tristan livain</dc:creator>
  <cp:lastModifiedBy>Jacques LIABEUF</cp:lastModifiedBy>
  <cp:revision>13</cp:revision>
  <dcterms:created xsi:type="dcterms:W3CDTF">2022-01-15T13:47:28Z</dcterms:created>
  <dcterms:modified xsi:type="dcterms:W3CDTF">2023-03-06T13:37:13Z</dcterms:modified>
</cp:coreProperties>
</file>