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ppt/charts/chart13.xml" ContentType="application/vnd.openxmlformats-officedocument.drawingml.chart+xml"/>
  <Override PartName="/ppt/drawings/drawing8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70" r:id="rId11"/>
    <p:sldId id="271" r:id="rId12"/>
    <p:sldId id="273" r:id="rId13"/>
    <p:sldId id="274" r:id="rId14"/>
    <p:sldId id="275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76" r:id="rId29"/>
    <p:sldId id="290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ocuments%20Tristan\CROMKAURA%202021\commission%20d&#233;mographie\f&#233;vrier%202022%20d&#233;mographie\15%2002%202022\calculs%20d&#233;mographie%20202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mai%202022\DEMOGRAPHIE\Flux%20Tableau%20D&#233;mographie%202021%20%5eM%20camemberts%20%5eM%20courbes%20du%2022%2004%2020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f&#233;vrier%202022%20d&#233;mographie\15%2002%202022\calculs%20d&#233;mographie%20202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f&#233;vrier%202022%20d&#233;mographie\15%2002%202022\calculs%20d&#233;mographie%20202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ommission%20d&#233;mographie\f&#233;vrier%202022%20d&#233;mographie\15%2002%202022\calculs%20d&#233;mographie%20202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Documents%20Tristan\CROMKAURA%202021\commission%20d&#233;mographie\mars%202022%20d&#233;mographie\calculs%20d&#233;mographie%202021%20v%20TL%2023%2002%2021%20(Enregistr&#233;%20automatiquement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700137933003779"/>
          <c:y val="2.504190776285601E-2"/>
          <c:w val="0.7105907695314182"/>
          <c:h val="0.8211540176523151"/>
        </c:manualLayout>
      </c:layout>
      <c:bar3DChart>
        <c:barDir val="col"/>
        <c:grouping val="clustered"/>
        <c:varyColors val="0"/>
        <c:ser>
          <c:idx val="0"/>
          <c:order val="0"/>
          <c:tx>
            <c:v>2018</c:v>
          </c:tx>
          <c:invertIfNegative val="0"/>
          <c:dLbls>
            <c:dLbl>
              <c:idx val="0"/>
              <c:layout>
                <c:manualLayout>
                  <c:x val="0"/>
                  <c:y val="8.760003099880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E6-4BB0-B4D5-6CF462AED1D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ARA</c:v>
              </c:pt>
            </c:strLit>
          </c:cat>
          <c:val>
            <c:numRef>
              <c:f>CNO!$B$15</c:f>
              <c:numCache>
                <c:formatCode>#,##0</c:formatCode>
                <c:ptCount val="1"/>
                <c:pt idx="0">
                  <c:v>11722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E6-4BB0-B4D5-6CF462AED1D2}"/>
            </c:ext>
          </c:extLst>
        </c:ser>
        <c:ser>
          <c:idx val="1"/>
          <c:order val="1"/>
          <c:tx>
            <c:v>2019</c:v>
          </c:tx>
          <c:invertIfNegative val="0"/>
          <c:dLbls>
            <c:dLbl>
              <c:idx val="0"/>
              <c:layout>
                <c:manualLayout>
                  <c:x val="4.0403757613085983E-3"/>
                  <c:y val="7.2141201999017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E6-4BB0-B4D5-6CF462AED1D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ARA</c:v>
              </c:pt>
            </c:strLit>
          </c:cat>
          <c:val>
            <c:numRef>
              <c:f>CNO!$C$15</c:f>
              <c:numCache>
                <c:formatCode>#,##0</c:formatCode>
                <c:ptCount val="1"/>
                <c:pt idx="0">
                  <c:v>12017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E6-4BB0-B4D5-6CF462AED1D2}"/>
            </c:ext>
          </c:extLst>
        </c:ser>
        <c:ser>
          <c:idx val="2"/>
          <c:order val="2"/>
          <c:tx>
            <c:v>2020</c:v>
          </c:tx>
          <c:invertIfNegative val="0"/>
          <c:dLbls>
            <c:dLbl>
              <c:idx val="0"/>
              <c:layout>
                <c:manualLayout>
                  <c:x val="0"/>
                  <c:y val="8.2447087998876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E6-4BB0-B4D5-6CF462AED1D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ARA</c:v>
              </c:pt>
            </c:strLit>
          </c:cat>
          <c:val>
            <c:numRef>
              <c:f>CNO!$D$15</c:f>
              <c:numCache>
                <c:formatCode>#,##0</c:formatCode>
                <c:ptCount val="1"/>
                <c:pt idx="0">
                  <c:v>12427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E6-4BB0-B4D5-6CF462AED1D2}"/>
            </c:ext>
          </c:extLst>
        </c:ser>
        <c:ser>
          <c:idx val="3"/>
          <c:order val="3"/>
          <c:tx>
            <c:v>2021</c:v>
          </c:tx>
          <c:invertIfNegative val="0"/>
          <c:dLbls>
            <c:dLbl>
              <c:idx val="0"/>
              <c:layout>
                <c:manualLayout>
                  <c:x val="-2.0201878806543083E-3"/>
                  <c:y val="7.7294144998947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E6-4BB0-B4D5-6CF462AED1D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ARA</c:v>
              </c:pt>
            </c:strLit>
          </c:cat>
          <c:val>
            <c:numRef>
              <c:f>CNO!$E$15</c:f>
              <c:numCache>
                <c:formatCode>#,##0</c:formatCode>
                <c:ptCount val="1"/>
                <c:pt idx="0">
                  <c:v>12828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9E6-4BB0-B4D5-6CF462AED1D2}"/>
            </c:ext>
          </c:extLst>
        </c:ser>
        <c:ser>
          <c:idx val="4"/>
          <c:order val="4"/>
          <c:tx>
            <c:v>2022</c:v>
          </c:tx>
          <c:invertIfNegative val="0"/>
          <c:dLbls>
            <c:dLbl>
              <c:idx val="0"/>
              <c:layout>
                <c:manualLayout>
                  <c:x val="2.0201878806543855E-3"/>
                  <c:y val="7.729414499894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E6-4BB0-B4D5-6CF462AED1D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ARA</c:v>
              </c:pt>
            </c:strLit>
          </c:cat>
          <c:val>
            <c:numRef>
              <c:f>CNO!$F$15</c:f>
              <c:numCache>
                <c:formatCode>#,##0</c:formatCode>
                <c:ptCount val="1"/>
                <c:pt idx="0">
                  <c:v>13314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9E6-4BB0-B4D5-6CF462AED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613824"/>
        <c:axId val="111615360"/>
        <c:axId val="0"/>
      </c:bar3DChart>
      <c:catAx>
        <c:axId val="111613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615360"/>
        <c:crosses val="autoZero"/>
        <c:auto val="1"/>
        <c:lblAlgn val="ctr"/>
        <c:lblOffset val="100"/>
        <c:noMultiLvlLbl val="0"/>
      </c:catAx>
      <c:valAx>
        <c:axId val="1116153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16138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DEMK primo inscrits en ARA</c:v>
          </c:tx>
          <c:invertIfNegative val="0"/>
          <c:dLbls>
            <c:dLbl>
              <c:idx val="0"/>
              <c:layout>
                <c:manualLayout>
                  <c:x val="-3.1745809553139046E-3"/>
                  <c:y val="0.15999888014782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7D-4E36-AAE1-82C4E06FE28B}"/>
                </c:ext>
              </c:extLst>
            </c:dLbl>
            <c:dLbl>
              <c:idx val="1"/>
              <c:layout>
                <c:manualLayout>
                  <c:x val="9.5237428659417211E-3"/>
                  <c:y val="9.7777093423668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7D-4E36-AAE1-82C4E06FE28B}"/>
                </c:ext>
              </c:extLst>
            </c:dLbl>
            <c:dLbl>
              <c:idx val="2"/>
              <c:layout>
                <c:manualLayout>
                  <c:x val="-1.5872904776569501E-3"/>
                  <c:y val="9.5554886754948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7D-4E36-AAE1-82C4E06FE2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'primo-inscriptions'!$AF$21:$AF$23</c:f>
              <c:strCache>
                <c:ptCount val="3"/>
                <c:pt idx="0">
                  <c:v>DE 2019</c:v>
                </c:pt>
                <c:pt idx="1">
                  <c:v>DE 2020</c:v>
                </c:pt>
                <c:pt idx="2">
                  <c:v>DE 2021</c:v>
                </c:pt>
              </c:strCache>
            </c:strRef>
          </c:cat>
          <c:val>
            <c:numRef>
              <c:f>'primo-inscriptions'!$AG$21:$AG$23</c:f>
              <c:numCache>
                <c:formatCode>0</c:formatCode>
                <c:ptCount val="3"/>
                <c:pt idx="0" formatCode="General">
                  <c:v>486</c:v>
                </c:pt>
                <c:pt idx="1">
                  <c:v>317</c:v>
                </c:pt>
                <c:pt idx="2" formatCode="General">
                  <c:v>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7D-4E36-AAE1-82C4E06FE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562176"/>
        <c:axId val="136717056"/>
        <c:axId val="0"/>
      </c:bar3DChart>
      <c:catAx>
        <c:axId val="13656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136717056"/>
        <c:crosses val="autoZero"/>
        <c:auto val="1"/>
        <c:lblAlgn val="ctr"/>
        <c:lblOffset val="100"/>
        <c:noMultiLvlLbl val="0"/>
      </c:catAx>
      <c:valAx>
        <c:axId val="13671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562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'primo-inscriptions'!$AZ$1:$AZ$2</c:f>
              <c:strCache>
                <c:ptCount val="1"/>
                <c:pt idx="0">
                  <c:v>DE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'primo-inscriptions'!$AY$3:$AY$14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'primo-inscriptions'!$AZ$3:$AZ$14</c:f>
              <c:numCache>
                <c:formatCode>General</c:formatCode>
                <c:ptCount val="12"/>
                <c:pt idx="0">
                  <c:v>13</c:v>
                </c:pt>
                <c:pt idx="1">
                  <c:v>18</c:v>
                </c:pt>
                <c:pt idx="2">
                  <c:v>6</c:v>
                </c:pt>
                <c:pt idx="3">
                  <c:v>4</c:v>
                </c:pt>
                <c:pt idx="4">
                  <c:v>15</c:v>
                </c:pt>
                <c:pt idx="5">
                  <c:v>67</c:v>
                </c:pt>
                <c:pt idx="6">
                  <c:v>23</c:v>
                </c:pt>
                <c:pt idx="7">
                  <c:v>18</c:v>
                </c:pt>
                <c:pt idx="8">
                  <c:v>43</c:v>
                </c:pt>
                <c:pt idx="9">
                  <c:v>104</c:v>
                </c:pt>
                <c:pt idx="10">
                  <c:v>60</c:v>
                </c:pt>
                <c:pt idx="11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8-4F7F-A534-BEBF80D59BD0}"/>
            </c:ext>
          </c:extLst>
        </c:ser>
        <c:ser>
          <c:idx val="1"/>
          <c:order val="1"/>
          <c:tx>
            <c:strRef>
              <c:f>'primo-inscriptions'!$BA$1:$BA$2</c:f>
              <c:strCache>
                <c:ptCount val="1"/>
                <c:pt idx="0">
                  <c:v>DE 2020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9.1953379395299604E-3"/>
                  <c:y val="8.77908959112776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98-4F7F-A534-BEBF80D59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'primo-inscriptions'!$AY$3:$AY$14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'primo-inscriptions'!$BA$3:$BA$14</c:f>
              <c:numCache>
                <c:formatCode>0</c:formatCode>
                <c:ptCount val="12"/>
                <c:pt idx="0">
                  <c:v>11</c:v>
                </c:pt>
                <c:pt idx="1">
                  <c:v>15</c:v>
                </c:pt>
                <c:pt idx="2">
                  <c:v>5</c:v>
                </c:pt>
                <c:pt idx="3">
                  <c:v>3</c:v>
                </c:pt>
                <c:pt idx="4">
                  <c:v>9</c:v>
                </c:pt>
                <c:pt idx="5">
                  <c:v>65</c:v>
                </c:pt>
                <c:pt idx="6">
                  <c:v>37</c:v>
                </c:pt>
                <c:pt idx="7">
                  <c:v>9</c:v>
                </c:pt>
                <c:pt idx="8">
                  <c:v>38</c:v>
                </c:pt>
                <c:pt idx="9">
                  <c:v>96</c:v>
                </c:pt>
                <c:pt idx="10">
                  <c:v>13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98-4F7F-A534-BEBF80D59BD0}"/>
            </c:ext>
          </c:extLst>
        </c:ser>
        <c:ser>
          <c:idx val="2"/>
          <c:order val="2"/>
          <c:tx>
            <c:strRef>
              <c:f>'primo-inscriptions'!$BB$1:$BB$2</c:f>
              <c:strCache>
                <c:ptCount val="1"/>
                <c:pt idx="0">
                  <c:v>DE 2021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1.0727894262784901E-2"/>
                  <c:y val="8.77908959112776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98-4F7F-A534-BEBF80D59BD0}"/>
                </c:ext>
              </c:extLst>
            </c:dLbl>
            <c:dLbl>
              <c:idx val="10"/>
              <c:layout>
                <c:manualLayout>
                  <c:x val="1.2260450586039889E-2"/>
                  <c:y val="4.38954479556388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98-4F7F-A534-BEBF80D59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'primo-inscriptions'!$AY$3:$AY$14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'primo-inscriptions'!$BB$3:$BB$14</c:f>
              <c:numCache>
                <c:formatCode>General</c:formatCode>
                <c:ptCount val="12"/>
                <c:pt idx="0">
                  <c:v>9</c:v>
                </c:pt>
                <c:pt idx="1">
                  <c:v>27</c:v>
                </c:pt>
                <c:pt idx="2">
                  <c:v>7</c:v>
                </c:pt>
                <c:pt idx="3">
                  <c:v>4</c:v>
                </c:pt>
                <c:pt idx="4">
                  <c:v>7</c:v>
                </c:pt>
                <c:pt idx="5">
                  <c:v>52</c:v>
                </c:pt>
                <c:pt idx="6">
                  <c:v>55</c:v>
                </c:pt>
                <c:pt idx="7">
                  <c:v>12</c:v>
                </c:pt>
                <c:pt idx="8">
                  <c:v>54</c:v>
                </c:pt>
                <c:pt idx="9">
                  <c:v>89</c:v>
                </c:pt>
                <c:pt idx="10">
                  <c:v>11</c:v>
                </c:pt>
                <c:pt idx="1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98-4F7F-A534-BEBF80D59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756608"/>
        <c:axId val="136758400"/>
        <c:axId val="0"/>
      </c:bar3DChart>
      <c:catAx>
        <c:axId val="136756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36758400"/>
        <c:crosses val="autoZero"/>
        <c:auto val="1"/>
        <c:lblAlgn val="ctr"/>
        <c:lblOffset val="100"/>
        <c:noMultiLvlLbl val="0"/>
      </c:catAx>
      <c:valAx>
        <c:axId val="136758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756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527831705525221"/>
          <c:y val="3.8824832449865482E-2"/>
          <c:w val="0.34568268023103732"/>
          <c:h val="0.15198522347881119"/>
        </c:manualLayout>
      </c:layout>
      <c:overlay val="0"/>
      <c:txPr>
        <a:bodyPr/>
        <a:lstStyle/>
        <a:p>
          <a:pPr>
            <a:defRPr sz="1600" b="1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2019</c:v>
          </c:tx>
          <c:invertIfNegative val="0"/>
          <c:dLbls>
            <c:dLbl>
              <c:idx val="0"/>
              <c:layout>
                <c:manualLayout>
                  <c:x val="-2.7777777777777939E-3"/>
                  <c:y val="0.16666666666666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A9-42E4-8D47-022BCD11C5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AE!$A$15</c:f>
              <c:strCache>
                <c:ptCount val="1"/>
                <c:pt idx="0">
                  <c:v> REGION ARA</c:v>
                </c:pt>
              </c:strCache>
            </c:strRef>
          </c:cat>
          <c:val>
            <c:numRef>
              <c:f>AE!$B$15</c:f>
              <c:numCache>
                <c:formatCode>0</c:formatCode>
                <c:ptCount val="1"/>
                <c:pt idx="0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A9-42E4-8D47-022BCD11C59C}"/>
            </c:ext>
          </c:extLst>
        </c:ser>
        <c:ser>
          <c:idx val="1"/>
          <c:order val="1"/>
          <c:tx>
            <c:v>2020</c:v>
          </c:tx>
          <c:invertIfNegative val="0"/>
          <c:dLbls>
            <c:dLbl>
              <c:idx val="0"/>
              <c:layout>
                <c:manualLayout>
                  <c:x val="-8.3333333333333367E-3"/>
                  <c:y val="0.15740740740740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A9-42E4-8D47-022BCD11C5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AE!$A$15</c:f>
              <c:strCache>
                <c:ptCount val="1"/>
                <c:pt idx="0">
                  <c:v> REGION ARA</c:v>
                </c:pt>
              </c:strCache>
            </c:strRef>
          </c:cat>
          <c:val>
            <c:numRef>
              <c:f>AE!$C$15</c:f>
              <c:numCache>
                <c:formatCode>0</c:formatCode>
                <c:ptCount val="1"/>
                <c:pt idx="0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A9-42E4-8D47-022BCD11C59C}"/>
            </c:ext>
          </c:extLst>
        </c:ser>
        <c:ser>
          <c:idx val="2"/>
          <c:order val="2"/>
          <c:tx>
            <c:v>2021</c:v>
          </c:tx>
          <c:invertIfNegative val="0"/>
          <c:dLbls>
            <c:dLbl>
              <c:idx val="0"/>
              <c:layout>
                <c:manualLayout>
                  <c:x val="-2.7777777777777939E-3"/>
                  <c:y val="0.319444444444445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A9-42E4-8D47-022BCD11C5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AE!$A$15</c:f>
              <c:strCache>
                <c:ptCount val="1"/>
                <c:pt idx="0">
                  <c:v> REGION ARA</c:v>
                </c:pt>
              </c:strCache>
            </c:strRef>
          </c:cat>
          <c:val>
            <c:numRef>
              <c:f>AE!$D$15</c:f>
              <c:numCache>
                <c:formatCode>0</c:formatCode>
                <c:ptCount val="1"/>
                <c:pt idx="0">
                  <c:v>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A9-42E4-8D47-022BCD11C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362624"/>
        <c:axId val="132364160"/>
        <c:axId val="0"/>
      </c:bar3DChart>
      <c:catAx>
        <c:axId val="132362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2364160"/>
        <c:crosses val="autoZero"/>
        <c:auto val="1"/>
        <c:lblAlgn val="ctr"/>
        <c:lblOffset val="100"/>
        <c:noMultiLvlLbl val="0"/>
      </c:catAx>
      <c:valAx>
        <c:axId val="13236416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23626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2019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AE!$A$3:$A$14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AE!$B$3:$B$14</c:f>
              <c:numCache>
                <c:formatCode>General</c:formatCode>
                <c:ptCount val="12"/>
                <c:pt idx="0">
                  <c:v>8</c:v>
                </c:pt>
                <c:pt idx="1">
                  <c:v>7</c:v>
                </c:pt>
                <c:pt idx="2">
                  <c:v>13</c:v>
                </c:pt>
                <c:pt idx="3">
                  <c:v>2</c:v>
                </c:pt>
                <c:pt idx="4">
                  <c:v>24</c:v>
                </c:pt>
                <c:pt idx="5">
                  <c:v>55</c:v>
                </c:pt>
                <c:pt idx="6">
                  <c:v>11</c:v>
                </c:pt>
                <c:pt idx="7">
                  <c:v>1</c:v>
                </c:pt>
                <c:pt idx="8">
                  <c:v>12</c:v>
                </c:pt>
                <c:pt idx="9">
                  <c:v>48</c:v>
                </c:pt>
                <c:pt idx="10">
                  <c:v>9</c:v>
                </c:pt>
                <c:pt idx="1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03-4B85-8742-42EA4DB4F626}"/>
            </c:ext>
          </c:extLst>
        </c:ser>
        <c:ser>
          <c:idx val="1"/>
          <c:order val="1"/>
          <c:tx>
            <c:v>2020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AE!$A$3:$A$14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AE!$C$3:$C$14</c:f>
              <c:numCache>
                <c:formatCode>0</c:formatCode>
                <c:ptCount val="12"/>
                <c:pt idx="0">
                  <c:v>10</c:v>
                </c:pt>
                <c:pt idx="1">
                  <c:v>2</c:v>
                </c:pt>
                <c:pt idx="2">
                  <c:v>10</c:v>
                </c:pt>
                <c:pt idx="3">
                  <c:v>1</c:v>
                </c:pt>
                <c:pt idx="4">
                  <c:v>14</c:v>
                </c:pt>
                <c:pt idx="5">
                  <c:v>52</c:v>
                </c:pt>
                <c:pt idx="6">
                  <c:v>8</c:v>
                </c:pt>
                <c:pt idx="7">
                  <c:v>0</c:v>
                </c:pt>
                <c:pt idx="8">
                  <c:v>10</c:v>
                </c:pt>
                <c:pt idx="9">
                  <c:v>50</c:v>
                </c:pt>
                <c:pt idx="10">
                  <c:v>20</c:v>
                </c:pt>
                <c:pt idx="1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03-4B85-8742-42EA4DB4F626}"/>
            </c:ext>
          </c:extLst>
        </c:ser>
        <c:ser>
          <c:idx val="2"/>
          <c:order val="2"/>
          <c:tx>
            <c:v>2021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AE!$A$3:$A$14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AE!$D$3:$D$14</c:f>
              <c:numCache>
                <c:formatCode>General</c:formatCode>
                <c:ptCount val="12"/>
                <c:pt idx="0">
                  <c:v>14</c:v>
                </c:pt>
                <c:pt idx="1">
                  <c:v>4</c:v>
                </c:pt>
                <c:pt idx="2">
                  <c:v>9</c:v>
                </c:pt>
                <c:pt idx="3">
                  <c:v>7</c:v>
                </c:pt>
                <c:pt idx="4">
                  <c:v>9</c:v>
                </c:pt>
                <c:pt idx="5">
                  <c:v>60</c:v>
                </c:pt>
                <c:pt idx="6">
                  <c:v>13</c:v>
                </c:pt>
                <c:pt idx="7">
                  <c:v>2</c:v>
                </c:pt>
                <c:pt idx="8">
                  <c:v>13</c:v>
                </c:pt>
                <c:pt idx="9">
                  <c:v>89</c:v>
                </c:pt>
                <c:pt idx="10">
                  <c:v>33</c:v>
                </c:pt>
                <c:pt idx="1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03-4B85-8742-42EA4DB4F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716544"/>
        <c:axId val="144718080"/>
        <c:axId val="0"/>
      </c:bar3DChart>
      <c:catAx>
        <c:axId val="14471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44718080"/>
        <c:crosses val="autoZero"/>
        <c:auto val="1"/>
        <c:lblAlgn val="ctr"/>
        <c:lblOffset val="100"/>
        <c:noMultiLvlLbl val="0"/>
      </c:catAx>
      <c:valAx>
        <c:axId val="144718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fr-FR"/>
          </a:p>
        </c:txPr>
        <c:crossAx val="144716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PART EN % d'AE chez les primo inscrits en ARA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9516398261658982E-2"/>
          <c:y val="0.10447942821830178"/>
          <c:w val="0.92862583122634479"/>
          <c:h val="0.81816004893008354"/>
        </c:manualLayout>
      </c:layout>
      <c:barChart>
        <c:barDir val="col"/>
        <c:grouping val="clustered"/>
        <c:varyColors val="0"/>
        <c:ser>
          <c:idx val="0"/>
          <c:order val="0"/>
          <c:tx>
            <c:v>% d'AE chez les primo-inscits en ARA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'primo-inscriptions'!$AQ$6:$AQ$8</c:f>
              <c:strCache>
                <c:ptCount val="3"/>
                <c:pt idx="0">
                  <c:v>% AE 2019</c:v>
                </c:pt>
                <c:pt idx="1">
                  <c:v>% AE 2020</c:v>
                </c:pt>
                <c:pt idx="2">
                  <c:v>% AE 2021</c:v>
                </c:pt>
              </c:strCache>
            </c:strRef>
          </c:cat>
          <c:val>
            <c:numRef>
              <c:f>'primo-inscriptions'!$AR$6:$AR$8</c:f>
              <c:numCache>
                <c:formatCode>0.0</c:formatCode>
                <c:ptCount val="3"/>
                <c:pt idx="0">
                  <c:v>29.462989840348264</c:v>
                </c:pt>
                <c:pt idx="1">
                  <c:v>38.565891472868195</c:v>
                </c:pt>
                <c:pt idx="2">
                  <c:v>44.745222929936311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E-47CD-A141-BDD3EB91B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79520"/>
        <c:axId val="144818176"/>
      </c:barChart>
      <c:catAx>
        <c:axId val="144779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44818176"/>
        <c:crosses val="autoZero"/>
        <c:auto val="1"/>
        <c:lblAlgn val="ctr"/>
        <c:lblOffset val="100"/>
        <c:noMultiLvlLbl val="0"/>
      </c:catAx>
      <c:valAx>
        <c:axId val="14481817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44779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/>
              <a:t>Courbes régionales 2019 - 2021 </a:t>
            </a:r>
            <a:r>
              <a:rPr lang="fr-FR" sz="1400" b="1"/>
              <a:t>en % des inscrits dans l'année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22419775816123205"/>
          <c:y val="3.454231433506044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025311554218567E-2"/>
          <c:y val="0.19251030149728693"/>
          <c:w val="0.90286351706036749"/>
          <c:h val="0.46567767570720353"/>
        </c:manualLayout>
      </c:layout>
      <c:lineChart>
        <c:grouping val="standard"/>
        <c:varyColors val="0"/>
        <c:ser>
          <c:idx val="0"/>
          <c:order val="0"/>
          <c:tx>
            <c:strRef>
              <c:f>'Région ARA'!$J$12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'Région ARA'!$K$11:$M$11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'Région ARA'!$K$12:$M$12</c:f>
              <c:numCache>
                <c:formatCode>General</c:formatCode>
                <c:ptCount val="3"/>
                <c:pt idx="0" formatCode="0">
                  <c:v>32</c:v>
                </c:pt>
                <c:pt idx="1">
                  <c:v>37.619999999999997</c:v>
                </c:pt>
                <c:pt idx="2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C6-498F-9939-BB7A580A9A90}"/>
            </c:ext>
          </c:extLst>
        </c:ser>
        <c:ser>
          <c:idx val="1"/>
          <c:order val="1"/>
          <c:tx>
            <c:strRef>
              <c:f>'Région ARA'!$J$13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'Région ARA'!$K$11:$M$11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'Région ARA'!$K$13:$M$13</c:f>
              <c:numCache>
                <c:formatCode>General</c:formatCode>
                <c:ptCount val="3"/>
                <c:pt idx="0">
                  <c:v>20</c:v>
                </c:pt>
                <c:pt idx="1">
                  <c:v>19.059999999999999</c:v>
                </c:pt>
                <c:pt idx="2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C6-498F-9939-BB7A580A9A90}"/>
            </c:ext>
          </c:extLst>
        </c:ser>
        <c:ser>
          <c:idx val="2"/>
          <c:order val="2"/>
          <c:tx>
            <c:strRef>
              <c:f>'Région ARA'!$J$14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'Région ARA'!$K$11:$M$11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'Région ARA'!$K$14:$M$14</c:f>
              <c:numCache>
                <c:formatCode>General</c:formatCode>
                <c:ptCount val="3"/>
                <c:pt idx="0">
                  <c:v>17</c:v>
                </c:pt>
                <c:pt idx="1">
                  <c:v>16.71</c:v>
                </c:pt>
                <c:pt idx="2">
                  <c:v>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C6-498F-9939-BB7A580A9A90}"/>
            </c:ext>
          </c:extLst>
        </c:ser>
        <c:ser>
          <c:idx val="3"/>
          <c:order val="3"/>
          <c:tx>
            <c:strRef>
              <c:f>'Région ARA'!$J$15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'Région ARA'!$K$11:$M$11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'Région ARA'!$K$15:$M$15</c:f>
              <c:numCache>
                <c:formatCode>General</c:formatCode>
                <c:ptCount val="3"/>
                <c:pt idx="0">
                  <c:v>24</c:v>
                </c:pt>
                <c:pt idx="1">
                  <c:v>20.74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C6-498F-9939-BB7A580A9A90}"/>
            </c:ext>
          </c:extLst>
        </c:ser>
        <c:ser>
          <c:idx val="4"/>
          <c:order val="4"/>
          <c:tx>
            <c:strRef>
              <c:f>'Région ARA'!$J$16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'Région ARA'!$K$11:$M$11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'Région ARA'!$K$16:$M$16</c:f>
              <c:numCache>
                <c:formatCode>General</c:formatCode>
                <c:ptCount val="3"/>
                <c:pt idx="0">
                  <c:v>7</c:v>
                </c:pt>
                <c:pt idx="1">
                  <c:v>5.88</c:v>
                </c:pt>
                <c:pt idx="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5C6-498F-9939-BB7A580A9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2240768"/>
        <c:axId val="50168960"/>
      </c:lineChart>
      <c:catAx>
        <c:axId val="16224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68960"/>
        <c:crosses val="autoZero"/>
        <c:auto val="1"/>
        <c:lblAlgn val="ctr"/>
        <c:lblOffset val="100"/>
        <c:noMultiLvlLbl val="0"/>
      </c:catAx>
      <c:valAx>
        <c:axId val="5016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224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137184922170042E-2"/>
          <c:y val="0.82985516706784712"/>
          <c:w val="0.90642542333565301"/>
          <c:h val="0.149419444331116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fr-FR" sz="1400" b="1"/>
              <a:t>Courbes CDO 01 </a:t>
            </a:r>
            <a:r>
              <a:rPr lang="fr-FR" sz="1400" b="1" i="0" baseline="0"/>
              <a:t>en % des inscrits dans l'année</a:t>
            </a:r>
            <a:endParaRPr lang="fr-FR" sz="1400" b="1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01'!$D$12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01'!$C$13:$C$15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01'!$D$13:$D$15</c:f>
              <c:numCache>
                <c:formatCode>General</c:formatCode>
                <c:ptCount val="3"/>
                <c:pt idx="0">
                  <c:v>32</c:v>
                </c:pt>
                <c:pt idx="1">
                  <c:v>36.729999999999997</c:v>
                </c:pt>
                <c:pt idx="2">
                  <c:v>38.1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B8-40C8-98E3-7501FAFA5B5C}"/>
            </c:ext>
          </c:extLst>
        </c:ser>
        <c:ser>
          <c:idx val="1"/>
          <c:order val="1"/>
          <c:tx>
            <c:strRef>
              <c:f>'CDO 01'!$E$12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01'!$C$13:$C$15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01'!$E$13:$E$15</c:f>
              <c:numCache>
                <c:formatCode>General</c:formatCode>
                <c:ptCount val="3"/>
                <c:pt idx="0">
                  <c:v>20</c:v>
                </c:pt>
                <c:pt idx="1">
                  <c:v>20.420000000000002</c:v>
                </c:pt>
                <c:pt idx="2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B8-40C8-98E3-7501FAFA5B5C}"/>
            </c:ext>
          </c:extLst>
        </c:ser>
        <c:ser>
          <c:idx val="2"/>
          <c:order val="2"/>
          <c:tx>
            <c:strRef>
              <c:f>'CDO 01'!$F$12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01'!$C$13:$C$15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01'!$F$13:$F$15</c:f>
              <c:numCache>
                <c:formatCode>General</c:formatCode>
                <c:ptCount val="3"/>
                <c:pt idx="0">
                  <c:v>17</c:v>
                </c:pt>
                <c:pt idx="1">
                  <c:v>20.43</c:v>
                </c:pt>
                <c:pt idx="2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B8-40C8-98E3-7501FAFA5B5C}"/>
            </c:ext>
          </c:extLst>
        </c:ser>
        <c:ser>
          <c:idx val="3"/>
          <c:order val="3"/>
          <c:tx>
            <c:strRef>
              <c:f>'CDO 01'!$G$12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01'!$C$13:$C$15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01'!$G$13:$G$15</c:f>
              <c:numCache>
                <c:formatCode>General</c:formatCode>
                <c:ptCount val="3"/>
                <c:pt idx="0">
                  <c:v>24</c:v>
                </c:pt>
                <c:pt idx="1">
                  <c:v>14.24</c:v>
                </c:pt>
                <c:pt idx="2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B8-40C8-98E3-7501FAFA5B5C}"/>
            </c:ext>
          </c:extLst>
        </c:ser>
        <c:ser>
          <c:idx val="4"/>
          <c:order val="4"/>
          <c:tx>
            <c:strRef>
              <c:f>'CDO 01'!$H$12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01'!$C$13:$C$15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01'!$H$13:$H$15</c:f>
              <c:numCache>
                <c:formatCode>General</c:formatCode>
                <c:ptCount val="3"/>
                <c:pt idx="0">
                  <c:v>7</c:v>
                </c:pt>
                <c:pt idx="1">
                  <c:v>8.18</c:v>
                </c:pt>
                <c:pt idx="2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B8-40C8-98E3-7501FAFA5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740928"/>
        <c:axId val="50174592"/>
      </c:lineChart>
      <c:catAx>
        <c:axId val="2174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74592"/>
        <c:crosses val="autoZero"/>
        <c:auto val="1"/>
        <c:lblAlgn val="ctr"/>
        <c:lblOffset val="100"/>
        <c:noMultiLvlLbl val="0"/>
      </c:catAx>
      <c:valAx>
        <c:axId val="5017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740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082615854292444E-2"/>
          <c:y val="0.76777269433370265"/>
          <c:w val="0.9407688686426936"/>
          <c:h val="0.211119132093953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fr-FR" sz="1400" b="1"/>
              <a:t>Courbe</a:t>
            </a:r>
            <a:r>
              <a:rPr lang="fr-FR" sz="1400" b="1" baseline="0"/>
              <a:t> CDO 03 </a:t>
            </a:r>
            <a:r>
              <a:rPr lang="fr-FR" sz="1400" b="1" i="0" baseline="0"/>
              <a:t>en % des inscrits dans l'année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03'!$D$17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03'!$C$18:$C$20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03'!$D$18:$D$20</c:f>
              <c:numCache>
                <c:formatCode>0.000</c:formatCode>
                <c:ptCount val="3"/>
                <c:pt idx="0">
                  <c:v>32</c:v>
                </c:pt>
                <c:pt idx="1">
                  <c:v>22.58</c:v>
                </c:pt>
                <c:pt idx="2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0D-4231-8531-E12FF9510CA6}"/>
            </c:ext>
          </c:extLst>
        </c:ser>
        <c:ser>
          <c:idx val="1"/>
          <c:order val="1"/>
          <c:tx>
            <c:strRef>
              <c:f>'CDO 03'!$E$17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03'!$C$18:$C$20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03'!$E$18:$E$20</c:f>
              <c:numCache>
                <c:formatCode>0.000</c:formatCode>
                <c:ptCount val="3"/>
                <c:pt idx="0">
                  <c:v>20</c:v>
                </c:pt>
                <c:pt idx="1">
                  <c:v>22.58</c:v>
                </c:pt>
                <c:pt idx="2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0D-4231-8531-E12FF9510CA6}"/>
            </c:ext>
          </c:extLst>
        </c:ser>
        <c:ser>
          <c:idx val="2"/>
          <c:order val="2"/>
          <c:tx>
            <c:strRef>
              <c:f>'CDO 03'!$F$17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03'!$C$18:$C$20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03'!$F$18:$F$20</c:f>
              <c:numCache>
                <c:formatCode>0.000</c:formatCode>
                <c:ptCount val="3"/>
                <c:pt idx="0">
                  <c:v>17</c:v>
                </c:pt>
                <c:pt idx="1">
                  <c:v>6.45</c:v>
                </c:pt>
                <c:pt idx="2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0D-4231-8531-E12FF9510CA6}"/>
            </c:ext>
          </c:extLst>
        </c:ser>
        <c:ser>
          <c:idx val="3"/>
          <c:order val="3"/>
          <c:tx>
            <c:strRef>
              <c:f>'CDO 03'!$G$17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03'!$C$18:$C$20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03'!$G$18:$G$20</c:f>
              <c:numCache>
                <c:formatCode>0.000</c:formatCode>
                <c:ptCount val="3"/>
                <c:pt idx="0">
                  <c:v>24</c:v>
                </c:pt>
                <c:pt idx="1">
                  <c:v>48.39</c:v>
                </c:pt>
                <c:pt idx="2">
                  <c:v>55.3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0D-4231-8531-E12FF9510CA6}"/>
            </c:ext>
          </c:extLst>
        </c:ser>
        <c:ser>
          <c:idx val="4"/>
          <c:order val="4"/>
          <c:tx>
            <c:strRef>
              <c:f>'CDO 03'!$H$17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03'!$C$18:$C$20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03'!$H$18:$H$20</c:f>
              <c:numCache>
                <c:formatCode>0.000</c:formatCode>
                <c:ptCount val="3"/>
                <c:pt idx="0">
                  <c:v>7</c:v>
                </c:pt>
                <c:pt idx="1">
                  <c:v>0</c:v>
                </c:pt>
                <c:pt idx="2">
                  <c:v>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C0D-4231-8531-E12FF9510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80768"/>
        <c:axId val="50259840"/>
      </c:lineChart>
      <c:catAx>
        <c:axId val="5008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259840"/>
        <c:crosses val="autoZero"/>
        <c:auto val="1"/>
        <c:lblAlgn val="ctr"/>
        <c:lblOffset val="100"/>
        <c:noMultiLvlLbl val="0"/>
      </c:catAx>
      <c:valAx>
        <c:axId val="5025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08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 CDO 07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07'!$C$16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07'!$B$17:$B$19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07'!$C$17:$C$19</c:f>
              <c:numCache>
                <c:formatCode>General</c:formatCode>
                <c:ptCount val="3"/>
                <c:pt idx="0">
                  <c:v>32</c:v>
                </c:pt>
                <c:pt idx="1">
                  <c:v>38</c:v>
                </c:pt>
                <c:pt idx="2">
                  <c:v>36.6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CC-479B-83A0-D414D6E39FDE}"/>
            </c:ext>
          </c:extLst>
        </c:ser>
        <c:ser>
          <c:idx val="1"/>
          <c:order val="1"/>
          <c:tx>
            <c:strRef>
              <c:f>'CDO 07'!$D$16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07'!$B$17:$B$19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07'!$D$17:$D$19</c:f>
              <c:numCache>
                <c:formatCode>General</c:formatCode>
                <c:ptCount val="3"/>
                <c:pt idx="0">
                  <c:v>20</c:v>
                </c:pt>
                <c:pt idx="1">
                  <c:v>32</c:v>
                </c:pt>
                <c:pt idx="2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CC-479B-83A0-D414D6E39FDE}"/>
            </c:ext>
          </c:extLst>
        </c:ser>
        <c:ser>
          <c:idx val="2"/>
          <c:order val="2"/>
          <c:tx>
            <c:strRef>
              <c:f>'CDO 07'!$E$16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07'!$B$17:$B$19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07'!$E$17:$E$19</c:f>
              <c:numCache>
                <c:formatCode>General</c:formatCode>
                <c:ptCount val="3"/>
                <c:pt idx="0">
                  <c:v>17</c:v>
                </c:pt>
                <c:pt idx="1">
                  <c:v>20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CC-479B-83A0-D414D6E39FDE}"/>
            </c:ext>
          </c:extLst>
        </c:ser>
        <c:ser>
          <c:idx val="3"/>
          <c:order val="3"/>
          <c:tx>
            <c:strRef>
              <c:f>'CDO 07'!$F$16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07'!$B$17:$B$19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07'!$F$17:$F$19</c:f>
              <c:numCache>
                <c:formatCode>General</c:formatCode>
                <c:ptCount val="3"/>
                <c:pt idx="0">
                  <c:v>24</c:v>
                </c:pt>
                <c:pt idx="1">
                  <c:v>10</c:v>
                </c:pt>
                <c:pt idx="2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CC-479B-83A0-D414D6E39FDE}"/>
            </c:ext>
          </c:extLst>
        </c:ser>
        <c:ser>
          <c:idx val="4"/>
          <c:order val="4"/>
          <c:tx>
            <c:strRef>
              <c:f>'CDO 07'!$G$16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Pt>
            <c:idx val="1"/>
            <c:bubble3D val="0"/>
            <c:spPr>
              <a:ln w="28575" cap="rnd">
                <a:solidFill>
                  <a:schemeClr val="accent1">
                    <a:lumMod val="20000"/>
                    <a:lumOff val="8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4CC-479B-83A0-D414D6E39FDE}"/>
              </c:ext>
            </c:extLst>
          </c:dPt>
          <c:dPt>
            <c:idx val="2"/>
            <c:bubble3D val="0"/>
            <c:spPr>
              <a:ln w="28575" cap="rnd">
                <a:solidFill>
                  <a:schemeClr val="accent1">
                    <a:lumMod val="20000"/>
                    <a:lumOff val="8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4CC-479B-83A0-D414D6E39FDE}"/>
              </c:ext>
            </c:extLst>
          </c:dPt>
          <c:cat>
            <c:numRef>
              <c:f>'CDO 07'!$B$17:$B$19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07'!$G$17:$G$19</c:f>
              <c:numCache>
                <c:formatCode>General</c:formatCode>
                <c:ptCount val="3"/>
                <c:pt idx="0">
                  <c:v>7</c:v>
                </c:pt>
                <c:pt idx="1">
                  <c:v>0</c:v>
                </c:pt>
                <c:pt idx="2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4CC-479B-83A0-D414D6E39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23904"/>
        <c:axId val="50125440"/>
      </c:lineChart>
      <c:catAx>
        <c:axId val="5012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25440"/>
        <c:crosses val="autoZero"/>
        <c:auto val="1"/>
        <c:lblAlgn val="ctr"/>
        <c:lblOffset val="100"/>
        <c:noMultiLvlLbl val="0"/>
      </c:catAx>
      <c:valAx>
        <c:axId val="5012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2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737346101231197E-2"/>
          <c:y val="0.83437903662016299"/>
          <c:w val="0.90916552667578665"/>
          <c:h val="0.14223591688130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 CDO 15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15'!$D$14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15'!$C$15:$C$17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15'!$D$15:$D$17</c:f>
              <c:numCache>
                <c:formatCode>General</c:formatCode>
                <c:ptCount val="3"/>
                <c:pt idx="0">
                  <c:v>32</c:v>
                </c:pt>
                <c:pt idx="1">
                  <c:v>52.94</c:v>
                </c:pt>
                <c:pt idx="2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3-4B4A-8655-8E04C73CC234}"/>
            </c:ext>
          </c:extLst>
        </c:ser>
        <c:ser>
          <c:idx val="1"/>
          <c:order val="1"/>
          <c:tx>
            <c:strRef>
              <c:f>'CDO 15'!$E$14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15'!$C$15:$C$17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15'!$E$15:$E$17</c:f>
              <c:numCache>
                <c:formatCode>General</c:formatCode>
                <c:ptCount val="3"/>
                <c:pt idx="0">
                  <c:v>20</c:v>
                </c:pt>
                <c:pt idx="1">
                  <c:v>23.53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3-4B4A-8655-8E04C73CC234}"/>
            </c:ext>
          </c:extLst>
        </c:ser>
        <c:ser>
          <c:idx val="2"/>
          <c:order val="2"/>
          <c:tx>
            <c:strRef>
              <c:f>'CDO 15'!$F$14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15'!$C$15:$C$17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15'!$F$15:$F$17</c:f>
              <c:numCache>
                <c:formatCode>General</c:formatCode>
                <c:ptCount val="3"/>
                <c:pt idx="0">
                  <c:v>17</c:v>
                </c:pt>
                <c:pt idx="1">
                  <c:v>5.88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3-4B4A-8655-8E04C73CC234}"/>
            </c:ext>
          </c:extLst>
        </c:ser>
        <c:ser>
          <c:idx val="3"/>
          <c:order val="3"/>
          <c:tx>
            <c:strRef>
              <c:f>'CDO 15'!$G$14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15'!$C$15:$C$17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15'!$G$15:$G$17</c:f>
              <c:numCache>
                <c:formatCode>General</c:formatCode>
                <c:ptCount val="3"/>
                <c:pt idx="0">
                  <c:v>24</c:v>
                </c:pt>
                <c:pt idx="1">
                  <c:v>17.649999999999999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3-4B4A-8655-8E04C73CC234}"/>
            </c:ext>
          </c:extLst>
        </c:ser>
        <c:ser>
          <c:idx val="4"/>
          <c:order val="4"/>
          <c:tx>
            <c:strRef>
              <c:f>'CDO 15'!$H$14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15'!$C$15:$C$17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15'!$H$15:$H$17</c:f>
              <c:numCache>
                <c:formatCode>General</c:formatCode>
                <c:ptCount val="3"/>
                <c:pt idx="0">
                  <c:v>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3-4B4A-8655-8E04C73CC2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07520"/>
        <c:axId val="69802240"/>
      </c:lineChart>
      <c:catAx>
        <c:axId val="5010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802240"/>
        <c:crosses val="autoZero"/>
        <c:auto val="1"/>
        <c:lblAlgn val="ctr"/>
        <c:lblOffset val="100"/>
        <c:noMultiLvlLbl val="0"/>
      </c:catAx>
      <c:valAx>
        <c:axId val="6980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0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754081069091278E-2"/>
          <c:y val="0.78892044612603363"/>
          <c:w val="0.91312650844544219"/>
          <c:h val="0.169595315479071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25"/>
      <c:rotY val="3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2018</c:v>
          </c:tx>
          <c:invertIfNegative val="0"/>
          <c:cat>
            <c:numRef>
              <c:f>CNO!$A$3:$A$14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CNO!$B$3:$B$14</c:f>
              <c:numCache>
                <c:formatCode>#,##0</c:formatCode>
                <c:ptCount val="12"/>
                <c:pt idx="0">
                  <c:v>584</c:v>
                </c:pt>
                <c:pt idx="1">
                  <c:v>420</c:v>
                </c:pt>
                <c:pt idx="2">
                  <c:v>367</c:v>
                </c:pt>
                <c:pt idx="3">
                  <c:v>155</c:v>
                </c:pt>
                <c:pt idx="4">
                  <c:v>678</c:v>
                </c:pt>
                <c:pt idx="5">
                  <c:v>2158</c:v>
                </c:pt>
                <c:pt idx="6">
                  <c:v>943</c:v>
                </c:pt>
                <c:pt idx="7">
                  <c:v>241</c:v>
                </c:pt>
                <c:pt idx="8">
                  <c:v>923</c:v>
                </c:pt>
                <c:pt idx="9">
                  <c:v>2962</c:v>
                </c:pt>
                <c:pt idx="10">
                  <c:v>882</c:v>
                </c:pt>
                <c:pt idx="11">
                  <c:v>1409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5-47AD-B39A-3B55FC5A482A}"/>
            </c:ext>
          </c:extLst>
        </c:ser>
        <c:ser>
          <c:idx val="1"/>
          <c:order val="1"/>
          <c:tx>
            <c:v>2019</c:v>
          </c:tx>
          <c:invertIfNegative val="0"/>
          <c:cat>
            <c:numRef>
              <c:f>CNO!$A$3:$A$14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CNO!$C$3:$C$14</c:f>
              <c:numCache>
                <c:formatCode>#,##0</c:formatCode>
                <c:ptCount val="12"/>
                <c:pt idx="0">
                  <c:v>592</c:v>
                </c:pt>
                <c:pt idx="1">
                  <c:v>416</c:v>
                </c:pt>
                <c:pt idx="2">
                  <c:v>391</c:v>
                </c:pt>
                <c:pt idx="3">
                  <c:v>152</c:v>
                </c:pt>
                <c:pt idx="4">
                  <c:v>677</c:v>
                </c:pt>
                <c:pt idx="5">
                  <c:v>2211</c:v>
                </c:pt>
                <c:pt idx="6">
                  <c:v>946</c:v>
                </c:pt>
                <c:pt idx="7">
                  <c:v>234</c:v>
                </c:pt>
                <c:pt idx="8">
                  <c:v>932</c:v>
                </c:pt>
                <c:pt idx="9">
                  <c:v>3048</c:v>
                </c:pt>
                <c:pt idx="10">
                  <c:v>933</c:v>
                </c:pt>
                <c:pt idx="11">
                  <c:v>1485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5-47AD-B39A-3B55FC5A482A}"/>
            </c:ext>
          </c:extLst>
        </c:ser>
        <c:ser>
          <c:idx val="2"/>
          <c:order val="2"/>
          <c:tx>
            <c:v>2020</c:v>
          </c:tx>
          <c:invertIfNegative val="0"/>
          <c:cat>
            <c:numRef>
              <c:f>CNO!$A$3:$A$14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CNO!$D$3:$D$14</c:f>
              <c:numCache>
                <c:formatCode>#,##0</c:formatCode>
                <c:ptCount val="12"/>
                <c:pt idx="0">
                  <c:v>607</c:v>
                </c:pt>
                <c:pt idx="1">
                  <c:v>414</c:v>
                </c:pt>
                <c:pt idx="2">
                  <c:v>403</c:v>
                </c:pt>
                <c:pt idx="3">
                  <c:v>156</c:v>
                </c:pt>
                <c:pt idx="4">
                  <c:v>724</c:v>
                </c:pt>
                <c:pt idx="5">
                  <c:v>2266</c:v>
                </c:pt>
                <c:pt idx="6">
                  <c:v>982</c:v>
                </c:pt>
                <c:pt idx="7">
                  <c:v>249</c:v>
                </c:pt>
                <c:pt idx="8">
                  <c:v>984</c:v>
                </c:pt>
                <c:pt idx="9">
                  <c:v>3140</c:v>
                </c:pt>
                <c:pt idx="10">
                  <c:v>958</c:v>
                </c:pt>
                <c:pt idx="11">
                  <c:v>1544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5-47AD-B39A-3B55FC5A482A}"/>
            </c:ext>
          </c:extLst>
        </c:ser>
        <c:ser>
          <c:idx val="3"/>
          <c:order val="3"/>
          <c:tx>
            <c:v>2021</c:v>
          </c:tx>
          <c:invertIfNegative val="0"/>
          <c:cat>
            <c:numRef>
              <c:f>CNO!$A$3:$A$14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CNO!$E$3:$E$14</c:f>
              <c:numCache>
                <c:formatCode>#,##0</c:formatCode>
                <c:ptCount val="12"/>
                <c:pt idx="0">
                  <c:v>602</c:v>
                </c:pt>
                <c:pt idx="1">
                  <c:v>427</c:v>
                </c:pt>
                <c:pt idx="2">
                  <c:v>432</c:v>
                </c:pt>
                <c:pt idx="3">
                  <c:v>160</c:v>
                </c:pt>
                <c:pt idx="4">
                  <c:v>753</c:v>
                </c:pt>
                <c:pt idx="5">
                  <c:v>2332</c:v>
                </c:pt>
                <c:pt idx="6">
                  <c:v>1007</c:v>
                </c:pt>
                <c:pt idx="7">
                  <c:v>266</c:v>
                </c:pt>
                <c:pt idx="8">
                  <c:v>1012</c:v>
                </c:pt>
                <c:pt idx="9">
                  <c:v>3243</c:v>
                </c:pt>
                <c:pt idx="10">
                  <c:v>1007</c:v>
                </c:pt>
                <c:pt idx="11">
                  <c:v>1587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C5-47AD-B39A-3B55FC5A482A}"/>
            </c:ext>
          </c:extLst>
        </c:ser>
        <c:ser>
          <c:idx val="4"/>
          <c:order val="4"/>
          <c:tx>
            <c:v>2022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CNO!$A$3:$A$14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CNO!$F$3:$F$14</c:f>
              <c:numCache>
                <c:formatCode>#,##0</c:formatCode>
                <c:ptCount val="12"/>
                <c:pt idx="0">
                  <c:v>615</c:v>
                </c:pt>
                <c:pt idx="1">
                  <c:v>448</c:v>
                </c:pt>
                <c:pt idx="2">
                  <c:v>439</c:v>
                </c:pt>
                <c:pt idx="3">
                  <c:v>165</c:v>
                </c:pt>
                <c:pt idx="4">
                  <c:v>777</c:v>
                </c:pt>
                <c:pt idx="5">
                  <c:v>2384</c:v>
                </c:pt>
                <c:pt idx="6">
                  <c:v>1045</c:v>
                </c:pt>
                <c:pt idx="7">
                  <c:v>288</c:v>
                </c:pt>
                <c:pt idx="8">
                  <c:v>1083</c:v>
                </c:pt>
                <c:pt idx="9">
                  <c:v>3390</c:v>
                </c:pt>
                <c:pt idx="10">
                  <c:v>1053</c:v>
                </c:pt>
                <c:pt idx="11">
                  <c:v>1627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C5-47AD-B39A-3B55FC5A4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272128"/>
        <c:axId val="132273664"/>
        <c:axId val="0"/>
      </c:bar3DChart>
      <c:catAx>
        <c:axId val="132272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2273664"/>
        <c:crosses val="autoZero"/>
        <c:auto val="1"/>
        <c:lblAlgn val="ctr"/>
        <c:lblOffset val="100"/>
        <c:noMultiLvlLbl val="0"/>
      </c:catAx>
      <c:valAx>
        <c:axId val="1322736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22721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</a:t>
            </a:r>
            <a:r>
              <a:rPr lang="fr-FR" baseline="0"/>
              <a:t> </a:t>
            </a:r>
            <a:r>
              <a:rPr lang="fr-FR" b="1" baseline="0"/>
              <a:t>CDO 26 </a:t>
            </a:r>
            <a:r>
              <a:rPr lang="fr-FR" sz="1400" b="1" i="0" u="none" strike="noStrike" baseline="0"/>
              <a:t>en % des inscrits dans l'année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26'!$D$18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26'!$C$19:$C$21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26'!$D$19:$D$21</c:f>
              <c:numCache>
                <c:formatCode>General</c:formatCode>
                <c:ptCount val="3"/>
                <c:pt idx="0">
                  <c:v>32</c:v>
                </c:pt>
                <c:pt idx="1">
                  <c:v>45.07</c:v>
                </c:pt>
                <c:pt idx="2">
                  <c:v>36.6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1A-4AB7-A1FB-6F28D1821527}"/>
            </c:ext>
          </c:extLst>
        </c:ser>
        <c:ser>
          <c:idx val="1"/>
          <c:order val="1"/>
          <c:tx>
            <c:strRef>
              <c:f>'CDO 26'!$E$18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26'!$C$19:$C$21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26'!$E$19:$E$21</c:f>
              <c:numCache>
                <c:formatCode>General</c:formatCode>
                <c:ptCount val="3"/>
                <c:pt idx="0">
                  <c:v>20</c:v>
                </c:pt>
                <c:pt idx="1">
                  <c:v>22.53</c:v>
                </c:pt>
                <c:pt idx="2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1A-4AB7-A1FB-6F28D1821527}"/>
            </c:ext>
          </c:extLst>
        </c:ser>
        <c:ser>
          <c:idx val="2"/>
          <c:order val="2"/>
          <c:tx>
            <c:strRef>
              <c:f>'CDO 26'!$F$18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26'!$C$19:$C$21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26'!$F$19:$F$21</c:f>
              <c:numCache>
                <c:formatCode>General</c:formatCode>
                <c:ptCount val="3"/>
                <c:pt idx="0">
                  <c:v>17</c:v>
                </c:pt>
                <c:pt idx="1">
                  <c:v>19.72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1A-4AB7-A1FB-6F28D1821527}"/>
            </c:ext>
          </c:extLst>
        </c:ser>
        <c:ser>
          <c:idx val="3"/>
          <c:order val="3"/>
          <c:tx>
            <c:strRef>
              <c:f>'CDO 26'!$G$18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26'!$C$19:$C$21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26'!$G$19:$G$21</c:f>
              <c:numCache>
                <c:formatCode>General</c:formatCode>
                <c:ptCount val="3"/>
                <c:pt idx="0">
                  <c:v>24</c:v>
                </c:pt>
                <c:pt idx="1">
                  <c:v>8.4499999999999993</c:v>
                </c:pt>
                <c:pt idx="2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61A-4AB7-A1FB-6F28D1821527}"/>
            </c:ext>
          </c:extLst>
        </c:ser>
        <c:ser>
          <c:idx val="4"/>
          <c:order val="4"/>
          <c:tx>
            <c:strRef>
              <c:f>'CDO 26'!$H$18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Pt>
            <c:idx val="1"/>
            <c:bubble3D val="0"/>
            <c:spPr>
              <a:ln w="28575" cap="rnd">
                <a:solidFill>
                  <a:schemeClr val="accent1">
                    <a:lumMod val="20000"/>
                    <a:lumOff val="8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D61A-4AB7-A1FB-6F28D1821527}"/>
              </c:ext>
            </c:extLst>
          </c:dPt>
          <c:dPt>
            <c:idx val="2"/>
            <c:bubble3D val="0"/>
            <c:spPr>
              <a:ln w="28575" cap="rnd">
                <a:solidFill>
                  <a:schemeClr val="accent1">
                    <a:lumMod val="20000"/>
                    <a:lumOff val="8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61A-4AB7-A1FB-6F28D1821527}"/>
              </c:ext>
            </c:extLst>
          </c:dPt>
          <c:cat>
            <c:numRef>
              <c:f>'CDO 26'!$C$19:$C$21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26'!$H$19:$H$21</c:f>
              <c:numCache>
                <c:formatCode>General</c:formatCode>
                <c:ptCount val="3"/>
                <c:pt idx="0">
                  <c:v>7</c:v>
                </c:pt>
                <c:pt idx="1">
                  <c:v>4.2300000000000004</c:v>
                </c:pt>
                <c:pt idx="2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61A-4AB7-A1FB-6F28D1821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50944"/>
        <c:axId val="50208128"/>
      </c:lineChart>
      <c:catAx>
        <c:axId val="5005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208128"/>
        <c:crosses val="autoZero"/>
        <c:auto val="1"/>
        <c:lblAlgn val="ctr"/>
        <c:lblOffset val="100"/>
        <c:noMultiLvlLbl val="0"/>
      </c:catAx>
      <c:valAx>
        <c:axId val="5020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05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</a:t>
            </a:r>
            <a:r>
              <a:rPr lang="fr-FR" b="1" baseline="0"/>
              <a:t> CDO 38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38'!$J$17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38'!$I$18:$I$20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38'!$J$18:$J$20</c:f>
              <c:numCache>
                <c:formatCode>0.00</c:formatCode>
                <c:ptCount val="3"/>
                <c:pt idx="0">
                  <c:v>32</c:v>
                </c:pt>
                <c:pt idx="1">
                  <c:v>22.7</c:v>
                </c:pt>
                <c:pt idx="2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94-486D-BEE7-D03A2C5CF969}"/>
            </c:ext>
          </c:extLst>
        </c:ser>
        <c:ser>
          <c:idx val="1"/>
          <c:order val="1"/>
          <c:tx>
            <c:strRef>
              <c:f>'CDO 38'!$K$17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38'!$I$18:$I$20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38'!$K$18:$K$20</c:f>
              <c:numCache>
                <c:formatCode>0.00</c:formatCode>
                <c:ptCount val="3"/>
                <c:pt idx="0">
                  <c:v>20</c:v>
                </c:pt>
                <c:pt idx="1">
                  <c:v>17</c:v>
                </c:pt>
                <c:pt idx="2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94-486D-BEE7-D03A2C5CF969}"/>
            </c:ext>
          </c:extLst>
        </c:ser>
        <c:ser>
          <c:idx val="2"/>
          <c:order val="2"/>
          <c:tx>
            <c:strRef>
              <c:f>'CDO 38'!$L$17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38'!$I$18:$I$20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38'!$L$18:$L$20</c:f>
              <c:numCache>
                <c:formatCode>0.00</c:formatCode>
                <c:ptCount val="3"/>
                <c:pt idx="0">
                  <c:v>17</c:v>
                </c:pt>
                <c:pt idx="1">
                  <c:v>27</c:v>
                </c:pt>
                <c:pt idx="2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94-486D-BEE7-D03A2C5CF969}"/>
            </c:ext>
          </c:extLst>
        </c:ser>
        <c:ser>
          <c:idx val="3"/>
          <c:order val="3"/>
          <c:tx>
            <c:strRef>
              <c:f>'CDO 38'!$M$17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38'!$I$18:$I$20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38'!$M$18:$M$20</c:f>
              <c:numCache>
                <c:formatCode>0.00</c:formatCode>
                <c:ptCount val="3"/>
                <c:pt idx="0">
                  <c:v>24</c:v>
                </c:pt>
                <c:pt idx="1">
                  <c:v>28.4</c:v>
                </c:pt>
                <c:pt idx="2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94-486D-BEE7-D03A2C5CF969}"/>
            </c:ext>
          </c:extLst>
        </c:ser>
        <c:ser>
          <c:idx val="4"/>
          <c:order val="4"/>
          <c:tx>
            <c:strRef>
              <c:f>'CDO 38'!$N$17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38'!$I$18:$I$20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38'!$N$18:$N$20</c:f>
              <c:numCache>
                <c:formatCode>0.00</c:formatCode>
                <c:ptCount val="3"/>
                <c:pt idx="0">
                  <c:v>7</c:v>
                </c:pt>
                <c:pt idx="1">
                  <c:v>5.5</c:v>
                </c:pt>
                <c:pt idx="2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694-486D-BEE7-D03A2C5CF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420032"/>
        <c:axId val="75628928"/>
      </c:lineChart>
      <c:catAx>
        <c:axId val="7542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5628928"/>
        <c:crosses val="autoZero"/>
        <c:auto val="1"/>
        <c:lblAlgn val="ctr"/>
        <c:lblOffset val="100"/>
        <c:noMultiLvlLbl val="0"/>
      </c:catAx>
      <c:valAx>
        <c:axId val="7562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542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660859609757555E-2"/>
          <c:y val="0.75726924095878001"/>
          <c:w val="0.90555096338172958"/>
          <c:h val="0.220667879835483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</a:t>
            </a:r>
            <a:r>
              <a:rPr lang="fr-FR" b="1" baseline="0"/>
              <a:t> CDO 42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42'!$E$16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42'!$D$17:$D$19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42'!$E$17:$E$19</c:f>
              <c:numCache>
                <c:formatCode>0.0</c:formatCode>
                <c:ptCount val="3"/>
                <c:pt idx="0">
                  <c:v>9</c:v>
                </c:pt>
                <c:pt idx="1">
                  <c:v>14.29</c:v>
                </c:pt>
                <c:pt idx="2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CE-42B0-963F-61D73D9E90E3}"/>
            </c:ext>
          </c:extLst>
        </c:ser>
        <c:ser>
          <c:idx val="1"/>
          <c:order val="1"/>
          <c:tx>
            <c:strRef>
              <c:f>'CDO 42'!$F$16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42'!$D$17:$D$19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42'!$F$17:$F$19</c:f>
              <c:numCache>
                <c:formatCode>0.0</c:formatCode>
                <c:ptCount val="3"/>
                <c:pt idx="0">
                  <c:v>20</c:v>
                </c:pt>
                <c:pt idx="1">
                  <c:v>5.36</c:v>
                </c:pt>
                <c:pt idx="2">
                  <c:v>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CE-42B0-963F-61D73D9E90E3}"/>
            </c:ext>
          </c:extLst>
        </c:ser>
        <c:ser>
          <c:idx val="2"/>
          <c:order val="2"/>
          <c:tx>
            <c:strRef>
              <c:f>'CDO 42'!$G$16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42'!$D$17:$D$19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42'!$G$17:$G$19</c:f>
              <c:numCache>
                <c:formatCode>0.0</c:formatCode>
                <c:ptCount val="3"/>
                <c:pt idx="0">
                  <c:v>13</c:v>
                </c:pt>
                <c:pt idx="1">
                  <c:v>14.29</c:v>
                </c:pt>
                <c:pt idx="2">
                  <c:v>13.7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ACE-42B0-963F-61D73D9E90E3}"/>
            </c:ext>
          </c:extLst>
        </c:ser>
        <c:ser>
          <c:idx val="3"/>
          <c:order val="3"/>
          <c:tx>
            <c:strRef>
              <c:f>'CDO 42'!$H$16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42'!$D$17:$D$19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42'!$H$17:$H$19</c:f>
              <c:numCache>
                <c:formatCode>0.0</c:formatCode>
                <c:ptCount val="3"/>
                <c:pt idx="0">
                  <c:v>54</c:v>
                </c:pt>
                <c:pt idx="1">
                  <c:v>66.06</c:v>
                </c:pt>
                <c:pt idx="2">
                  <c:v>53.6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ACE-42B0-963F-61D73D9E90E3}"/>
            </c:ext>
          </c:extLst>
        </c:ser>
        <c:ser>
          <c:idx val="4"/>
          <c:order val="4"/>
          <c:tx>
            <c:strRef>
              <c:f>'CDO 42'!$I$16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42'!$D$17:$D$19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42'!$I$17:$I$19</c:f>
              <c:numCache>
                <c:formatCode>0.0</c:formatCode>
                <c:ptCount val="3"/>
                <c:pt idx="0">
                  <c:v>4</c:v>
                </c:pt>
                <c:pt idx="1">
                  <c:v>0</c:v>
                </c:pt>
                <c:pt idx="2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ACE-42B0-963F-61D73D9E9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018816"/>
        <c:axId val="96020736"/>
      </c:lineChart>
      <c:catAx>
        <c:axId val="9601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020736"/>
        <c:crosses val="autoZero"/>
        <c:auto val="1"/>
        <c:lblAlgn val="ctr"/>
        <c:lblOffset val="100"/>
        <c:noMultiLvlLbl val="0"/>
      </c:catAx>
      <c:valAx>
        <c:axId val="9602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01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373882220072506E-2"/>
          <c:y val="0.80327632269032978"/>
          <c:w val="0.84409155423642079"/>
          <c:h val="0.178842586563134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 CDO 43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43'!$G$16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1"/>
            <c:bubble3D val="0"/>
            <c:spPr>
              <a:ln w="28575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C9-4E26-AF9F-0B3F5C370304}"/>
              </c:ext>
            </c:extLst>
          </c:dPt>
          <c:dPt>
            <c:idx val="2"/>
            <c:bubble3D val="0"/>
            <c:spPr>
              <a:ln w="28575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EC9-4E26-AF9F-0B3F5C370304}"/>
              </c:ext>
            </c:extLst>
          </c:dPt>
          <c:cat>
            <c:numRef>
              <c:f>'CDO 43'!$F$17:$F$19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43'!$G$17:$G$19</c:f>
              <c:numCache>
                <c:formatCode>General</c:formatCode>
                <c:ptCount val="3"/>
                <c:pt idx="0">
                  <c:v>32</c:v>
                </c:pt>
                <c:pt idx="1">
                  <c:v>38.1</c:v>
                </c:pt>
                <c:pt idx="2">
                  <c:v>33.299999999999997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C9-4E26-AF9F-0B3F5C370304}"/>
            </c:ext>
          </c:extLst>
        </c:ser>
        <c:ser>
          <c:idx val="1"/>
          <c:order val="1"/>
          <c:tx>
            <c:strRef>
              <c:f>'CDO 43'!$H$16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43'!$F$17:$F$19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43'!$H$17:$H$19</c:f>
              <c:numCache>
                <c:formatCode>General</c:formatCode>
                <c:ptCount val="3"/>
                <c:pt idx="0">
                  <c:v>20</c:v>
                </c:pt>
                <c:pt idx="1">
                  <c:v>19.05</c:v>
                </c:pt>
                <c:pt idx="2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C9-4E26-AF9F-0B3F5C370304}"/>
            </c:ext>
          </c:extLst>
        </c:ser>
        <c:ser>
          <c:idx val="2"/>
          <c:order val="2"/>
          <c:tx>
            <c:strRef>
              <c:f>'CDO 43'!$I$16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'CDO 43'!$F$17:$F$19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43'!$I$17:$I$19</c:f>
              <c:numCache>
                <c:formatCode>General</c:formatCode>
                <c:ptCount val="3"/>
                <c:pt idx="0">
                  <c:v>17</c:v>
                </c:pt>
                <c:pt idx="1">
                  <c:v>0</c:v>
                </c:pt>
                <c:pt idx="2">
                  <c:v>4.4000000000000004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C9-4E26-AF9F-0B3F5C370304}"/>
            </c:ext>
          </c:extLst>
        </c:ser>
        <c:ser>
          <c:idx val="3"/>
          <c:order val="3"/>
          <c:tx>
            <c:strRef>
              <c:f>'CDO 43'!$J$16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43'!$F$17:$F$19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43'!$J$17:$J$19</c:f>
              <c:numCache>
                <c:formatCode>General</c:formatCode>
                <c:ptCount val="3"/>
                <c:pt idx="0">
                  <c:v>24</c:v>
                </c:pt>
                <c:pt idx="1">
                  <c:v>33.33</c:v>
                </c:pt>
                <c:pt idx="2">
                  <c:v>15.6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C9-4E26-AF9F-0B3F5C370304}"/>
            </c:ext>
          </c:extLst>
        </c:ser>
        <c:ser>
          <c:idx val="4"/>
          <c:order val="4"/>
          <c:tx>
            <c:strRef>
              <c:f>'CDO 43'!$K$16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43'!$F$17:$F$19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43'!$K$17:$K$19</c:f>
              <c:numCache>
                <c:formatCode>General</c:formatCode>
                <c:ptCount val="3"/>
                <c:pt idx="0">
                  <c:v>7</c:v>
                </c:pt>
                <c:pt idx="1">
                  <c:v>9.52</c:v>
                </c:pt>
                <c:pt idx="2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EC9-4E26-AF9F-0B3F5C370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265728"/>
        <c:axId val="96267264"/>
      </c:lineChart>
      <c:catAx>
        <c:axId val="962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267264"/>
        <c:crosses val="autoZero"/>
        <c:auto val="1"/>
        <c:lblAlgn val="ctr"/>
        <c:lblOffset val="100"/>
        <c:noMultiLvlLbl val="0"/>
      </c:catAx>
      <c:valAx>
        <c:axId val="9626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26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801988989522302E-2"/>
          <c:y val="0.75972110124138481"/>
          <c:w val="0.88105132303320899"/>
          <c:h val="0.21843888004842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</a:t>
            </a:r>
            <a:r>
              <a:rPr lang="fr-FR" b="1" baseline="0"/>
              <a:t> CDO 63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63'!$D$16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63'!$C$17:$C$19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63'!$D$17:$D$19</c:f>
              <c:numCache>
                <c:formatCode>General</c:formatCode>
                <c:ptCount val="3"/>
                <c:pt idx="0">
                  <c:v>32</c:v>
                </c:pt>
                <c:pt idx="1">
                  <c:v>23</c:v>
                </c:pt>
                <c:pt idx="2">
                  <c:v>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87-41C2-9BDD-8D064B797379}"/>
            </c:ext>
          </c:extLst>
        </c:ser>
        <c:ser>
          <c:idx val="1"/>
          <c:order val="1"/>
          <c:tx>
            <c:strRef>
              <c:f>'CDO 63'!$E$16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63'!$C$17:$C$19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63'!$E$17:$E$19</c:f>
              <c:numCache>
                <c:formatCode>General</c:formatCode>
                <c:ptCount val="3"/>
                <c:pt idx="0">
                  <c:v>20</c:v>
                </c:pt>
                <c:pt idx="1">
                  <c:v>21.84</c:v>
                </c:pt>
                <c:pt idx="2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87-41C2-9BDD-8D064B797379}"/>
            </c:ext>
          </c:extLst>
        </c:ser>
        <c:ser>
          <c:idx val="2"/>
          <c:order val="2"/>
          <c:tx>
            <c:strRef>
              <c:f>'CDO 63'!$F$16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63'!$C$17:$C$19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63'!$F$17:$F$19</c:f>
              <c:numCache>
                <c:formatCode>General</c:formatCode>
                <c:ptCount val="3"/>
                <c:pt idx="0">
                  <c:v>17</c:v>
                </c:pt>
                <c:pt idx="1">
                  <c:v>11.49</c:v>
                </c:pt>
                <c:pt idx="2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87-41C2-9BDD-8D064B797379}"/>
            </c:ext>
          </c:extLst>
        </c:ser>
        <c:ser>
          <c:idx val="3"/>
          <c:order val="3"/>
          <c:tx>
            <c:strRef>
              <c:f>'CDO 63'!$G$16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63'!$C$17:$C$19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63'!$G$17:$G$19</c:f>
              <c:numCache>
                <c:formatCode>General</c:formatCode>
                <c:ptCount val="3"/>
                <c:pt idx="0">
                  <c:v>24</c:v>
                </c:pt>
                <c:pt idx="1">
                  <c:v>39.07</c:v>
                </c:pt>
                <c:pt idx="2">
                  <c:v>47.7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87-41C2-9BDD-8D064B797379}"/>
            </c:ext>
          </c:extLst>
        </c:ser>
        <c:ser>
          <c:idx val="4"/>
          <c:order val="4"/>
          <c:tx>
            <c:strRef>
              <c:f>'CDO 63'!$H$16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63'!$C$17:$C$19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63'!$H$17:$H$19</c:f>
              <c:numCache>
                <c:formatCode>General</c:formatCode>
                <c:ptCount val="3"/>
                <c:pt idx="0">
                  <c:v>7</c:v>
                </c:pt>
                <c:pt idx="1">
                  <c:v>4.5999999999999996</c:v>
                </c:pt>
                <c:pt idx="2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87-41C2-9BDD-8D064B797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372992"/>
        <c:axId val="98407936"/>
      </c:lineChart>
      <c:catAx>
        <c:axId val="9837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8407936"/>
        <c:crosses val="autoZero"/>
        <c:auto val="1"/>
        <c:lblAlgn val="ctr"/>
        <c:lblOffset val="100"/>
        <c:noMultiLvlLbl val="0"/>
      </c:catAx>
      <c:valAx>
        <c:axId val="9840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837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342454050502432E-2"/>
          <c:y val="0.73320958101364031"/>
          <c:w val="0.83647832747589468"/>
          <c:h val="0.24254065018658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</a:t>
            </a:r>
            <a:r>
              <a:rPr lang="fr-FR" b="1" baseline="0"/>
              <a:t> CDO 69 2019 - 2021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69'!$F$20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69'!$E$21:$E$23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69'!$F$21:$F$23</c:f>
              <c:numCache>
                <c:formatCode>General</c:formatCode>
                <c:ptCount val="3"/>
                <c:pt idx="0">
                  <c:v>32</c:v>
                </c:pt>
                <c:pt idx="1">
                  <c:v>42.22</c:v>
                </c:pt>
                <c:pt idx="2">
                  <c:v>34.4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58-4968-9F4C-0D0096CAC8CB}"/>
            </c:ext>
          </c:extLst>
        </c:ser>
        <c:ser>
          <c:idx val="1"/>
          <c:order val="1"/>
          <c:tx>
            <c:strRef>
              <c:f>'CDO 69'!$G$20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69'!$E$21:$E$23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69'!$G$21:$G$23</c:f>
              <c:numCache>
                <c:formatCode>General</c:formatCode>
                <c:ptCount val="3"/>
                <c:pt idx="0">
                  <c:v>20</c:v>
                </c:pt>
                <c:pt idx="1">
                  <c:v>11.44</c:v>
                </c:pt>
                <c:pt idx="2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58-4968-9F4C-0D0096CAC8CB}"/>
            </c:ext>
          </c:extLst>
        </c:ser>
        <c:ser>
          <c:idx val="2"/>
          <c:order val="2"/>
          <c:tx>
            <c:strRef>
              <c:f>'CDO 69'!$H$20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69'!$E$21:$E$23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69'!$H$21:$H$23</c:f>
              <c:numCache>
                <c:formatCode>General</c:formatCode>
                <c:ptCount val="3"/>
                <c:pt idx="0">
                  <c:v>17</c:v>
                </c:pt>
                <c:pt idx="1">
                  <c:v>15.87</c:v>
                </c:pt>
                <c:pt idx="2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58-4968-9F4C-0D0096CAC8CB}"/>
            </c:ext>
          </c:extLst>
        </c:ser>
        <c:ser>
          <c:idx val="3"/>
          <c:order val="3"/>
          <c:tx>
            <c:strRef>
              <c:f>'CDO 69'!$I$20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69'!$E$21:$E$23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69'!$I$21:$I$23</c:f>
              <c:numCache>
                <c:formatCode>General</c:formatCode>
                <c:ptCount val="3"/>
                <c:pt idx="0">
                  <c:v>24</c:v>
                </c:pt>
                <c:pt idx="1">
                  <c:v>20.95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58-4968-9F4C-0D0096CAC8CB}"/>
            </c:ext>
          </c:extLst>
        </c:ser>
        <c:ser>
          <c:idx val="4"/>
          <c:order val="4"/>
          <c:tx>
            <c:strRef>
              <c:f>'CDO 69'!$J$20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69'!$E$21:$E$23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69'!$J$21:$J$23</c:f>
              <c:numCache>
                <c:formatCode>General</c:formatCode>
                <c:ptCount val="3"/>
                <c:pt idx="0">
                  <c:v>7</c:v>
                </c:pt>
                <c:pt idx="1">
                  <c:v>9.52</c:v>
                </c:pt>
                <c:pt idx="2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058-4968-9F4C-0D0096CAC8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201920"/>
        <c:axId val="98284672"/>
      </c:lineChart>
      <c:catAx>
        <c:axId val="7520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8284672"/>
        <c:crosses val="autoZero"/>
        <c:auto val="1"/>
        <c:lblAlgn val="ctr"/>
        <c:lblOffset val="100"/>
        <c:noMultiLvlLbl val="0"/>
      </c:catAx>
      <c:valAx>
        <c:axId val="9828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520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 CDO 73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73'!$E$19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73'!$D$20:$D$23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73'!$E$20:$E$23</c:f>
              <c:numCache>
                <c:formatCode>General</c:formatCode>
                <c:ptCount val="4"/>
                <c:pt idx="0">
                  <c:v>32</c:v>
                </c:pt>
                <c:pt idx="1">
                  <c:v>30.25</c:v>
                </c:pt>
                <c:pt idx="2">
                  <c:v>37.1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B2-47F2-A52C-95E8B6DEBFC1}"/>
            </c:ext>
          </c:extLst>
        </c:ser>
        <c:ser>
          <c:idx val="1"/>
          <c:order val="1"/>
          <c:tx>
            <c:strRef>
              <c:f>'CDO 73'!$F$19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73'!$D$20:$D$23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73'!$F$20:$F$23</c:f>
              <c:numCache>
                <c:formatCode>General</c:formatCode>
                <c:ptCount val="4"/>
                <c:pt idx="0">
                  <c:v>20</c:v>
                </c:pt>
                <c:pt idx="1">
                  <c:v>42.02</c:v>
                </c:pt>
                <c:pt idx="2">
                  <c:v>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B2-47F2-A52C-95E8B6DEBFC1}"/>
            </c:ext>
          </c:extLst>
        </c:ser>
        <c:ser>
          <c:idx val="2"/>
          <c:order val="2"/>
          <c:tx>
            <c:strRef>
              <c:f>'CDO 73'!$G$19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73'!$D$20:$D$23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73'!$G$20:$G$23</c:f>
              <c:numCache>
                <c:formatCode>General</c:formatCode>
                <c:ptCount val="4"/>
                <c:pt idx="0">
                  <c:v>17</c:v>
                </c:pt>
                <c:pt idx="1">
                  <c:v>16.809999999999999</c:v>
                </c:pt>
                <c:pt idx="2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B2-47F2-A52C-95E8B6DEBFC1}"/>
            </c:ext>
          </c:extLst>
        </c:ser>
        <c:ser>
          <c:idx val="3"/>
          <c:order val="3"/>
          <c:tx>
            <c:strRef>
              <c:f>'CDO 73'!$H$19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73'!$D$20:$D$23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73'!$H$20:$H$23</c:f>
              <c:numCache>
                <c:formatCode>General</c:formatCode>
                <c:ptCount val="4"/>
                <c:pt idx="0">
                  <c:v>24</c:v>
                </c:pt>
                <c:pt idx="1">
                  <c:v>4.2</c:v>
                </c:pt>
                <c:pt idx="2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B2-47F2-A52C-95E8B6DEBFC1}"/>
            </c:ext>
          </c:extLst>
        </c:ser>
        <c:ser>
          <c:idx val="4"/>
          <c:order val="4"/>
          <c:tx>
            <c:strRef>
              <c:f>'CDO 73'!$I$19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Pt>
            <c:idx val="1"/>
            <c:bubble3D val="0"/>
            <c:spPr>
              <a:ln w="28575" cap="rnd">
                <a:solidFill>
                  <a:schemeClr val="accent1">
                    <a:lumMod val="20000"/>
                    <a:lumOff val="8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B2-47F2-A52C-95E8B6DEBFC1}"/>
              </c:ext>
            </c:extLst>
          </c:dPt>
          <c:dPt>
            <c:idx val="2"/>
            <c:bubble3D val="0"/>
            <c:spPr>
              <a:ln w="28575" cap="rnd">
                <a:solidFill>
                  <a:schemeClr val="accent1">
                    <a:lumMod val="20000"/>
                    <a:lumOff val="8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D9B2-47F2-A52C-95E8B6DEBFC1}"/>
              </c:ext>
            </c:extLst>
          </c:dPt>
          <c:cat>
            <c:numRef>
              <c:f>'CDO 73'!$D$20:$D$23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'CDO 73'!$I$20:$I$23</c:f>
              <c:numCache>
                <c:formatCode>General</c:formatCode>
                <c:ptCount val="4"/>
                <c:pt idx="0">
                  <c:v>7</c:v>
                </c:pt>
                <c:pt idx="1">
                  <c:v>6.72</c:v>
                </c:pt>
                <c:pt idx="2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B2-47F2-A52C-95E8B6DEB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076160"/>
        <c:axId val="96078848"/>
      </c:lineChart>
      <c:catAx>
        <c:axId val="9607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078848"/>
        <c:crosses val="autoZero"/>
        <c:auto val="1"/>
        <c:lblAlgn val="ctr"/>
        <c:lblOffset val="100"/>
        <c:noMultiLvlLbl val="0"/>
      </c:catAx>
      <c:valAx>
        <c:axId val="9607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07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653391941374831E-2"/>
          <c:y val="0.74657598639433165"/>
          <c:w val="0.84412850640532722"/>
          <c:h val="0.230389176891524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Courbes CDO 74 </a:t>
            </a:r>
            <a:r>
              <a:rPr lang="fr-FR" sz="1400" b="1" i="0" u="none" strike="noStrike" baseline="0"/>
              <a:t>en % des inscrits dans l'année</a:t>
            </a:r>
            <a:endParaRPr lang="fr-FR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'CDO 74'!$G$20</c:f>
              <c:strCache>
                <c:ptCount val="1"/>
                <c:pt idx="0">
                  <c:v>Transferts entrants extra ARA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'CDO 74'!$F$21:$F$23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74'!$G$21:$G$23</c:f>
              <c:numCache>
                <c:formatCode>General</c:formatCode>
                <c:ptCount val="3"/>
                <c:pt idx="0">
                  <c:v>32</c:v>
                </c:pt>
                <c:pt idx="1">
                  <c:v>62.98</c:v>
                </c:pt>
                <c:pt idx="2">
                  <c:v>50.6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A4-4F81-A24B-06F33CC52B85}"/>
            </c:ext>
          </c:extLst>
        </c:ser>
        <c:ser>
          <c:idx val="1"/>
          <c:order val="1"/>
          <c:tx>
            <c:strRef>
              <c:f>'CDO 74'!$H$20</c:f>
              <c:strCache>
                <c:ptCount val="1"/>
                <c:pt idx="0">
                  <c:v>Transferts entrants intra ARA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'CDO 74'!$F$21:$F$23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74'!$H$21:$H$23</c:f>
              <c:numCache>
                <c:formatCode>General</c:formatCode>
                <c:ptCount val="3"/>
                <c:pt idx="0">
                  <c:v>20</c:v>
                </c:pt>
                <c:pt idx="1">
                  <c:v>16.03</c:v>
                </c:pt>
                <c:pt idx="2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A4-4F81-A24B-06F33CC52B85}"/>
            </c:ext>
          </c:extLst>
        </c:ser>
        <c:ser>
          <c:idx val="2"/>
          <c:order val="2"/>
          <c:tx>
            <c:strRef>
              <c:f>'CDO 74'!$I$20</c:f>
              <c:strCache>
                <c:ptCount val="1"/>
                <c:pt idx="0">
                  <c:v>Primos inscrits avec AE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'CDO 74'!$F$21:$F$23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74'!$I$21:$I$23</c:f>
              <c:numCache>
                <c:formatCode>General</c:formatCode>
                <c:ptCount val="3"/>
                <c:pt idx="0">
                  <c:v>17</c:v>
                </c:pt>
                <c:pt idx="1">
                  <c:v>12.15</c:v>
                </c:pt>
                <c:pt idx="2">
                  <c:v>16.7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A4-4F81-A24B-06F33CC52B85}"/>
            </c:ext>
          </c:extLst>
        </c:ser>
        <c:ser>
          <c:idx val="3"/>
          <c:order val="3"/>
          <c:tx>
            <c:strRef>
              <c:f>'CDO 74'!$J$20</c:f>
              <c:strCache>
                <c:ptCount val="1"/>
                <c:pt idx="0">
                  <c:v>Primos inscrits avec DE intra ARA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'CDO 74'!$F$21:$F$23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74'!$J$21:$J$23</c:f>
              <c:numCache>
                <c:formatCode>General</c:formatCode>
                <c:ptCount val="3"/>
                <c:pt idx="0">
                  <c:v>24</c:v>
                </c:pt>
                <c:pt idx="1">
                  <c:v>3.87</c:v>
                </c:pt>
                <c:pt idx="2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5A4-4F81-A24B-06F33CC52B85}"/>
            </c:ext>
          </c:extLst>
        </c:ser>
        <c:ser>
          <c:idx val="4"/>
          <c:order val="4"/>
          <c:tx>
            <c:strRef>
              <c:f>'CDO 74'!$K$20</c:f>
              <c:strCache>
                <c:ptCount val="1"/>
                <c:pt idx="0">
                  <c:v>Primos inscrits avec DE extra ARA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'CDO 74'!$F$21:$F$23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2022</c:v>
                </c:pt>
              </c:numCache>
            </c:numRef>
          </c:cat>
          <c:val>
            <c:numRef>
              <c:f>'CDO 74'!$K$21:$K$23</c:f>
              <c:numCache>
                <c:formatCode>General</c:formatCode>
                <c:ptCount val="3"/>
                <c:pt idx="0">
                  <c:v>7</c:v>
                </c:pt>
                <c:pt idx="1">
                  <c:v>4.97</c:v>
                </c:pt>
                <c:pt idx="2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5A4-4F81-A24B-06F33CC52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174080"/>
        <c:axId val="96176768"/>
      </c:lineChart>
      <c:catAx>
        <c:axId val="9617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176768"/>
        <c:crosses val="autoZero"/>
        <c:auto val="1"/>
        <c:lblAlgn val="ctr"/>
        <c:lblOffset val="100"/>
        <c:noMultiLvlLbl val="0"/>
      </c:catAx>
      <c:valAx>
        <c:axId val="961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17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PROGRESSION DES EFFECTIFS DE MK EN % PAR DEPARTEMENT DE 2018 à 2022</a:t>
            </a:r>
          </a:p>
        </c:rich>
      </c:tx>
      <c:layout>
        <c:manualLayout>
          <c:xMode val="edge"/>
          <c:yMode val="edge"/>
          <c:x val="0.11679494935088183"/>
          <c:y val="0.87432949469833365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007106615783005E-2"/>
          <c:y val="3.4671338542221604E-2"/>
          <c:w val="0.73266559115660079"/>
          <c:h val="0.7502508877566777"/>
        </c:manualLayout>
      </c:layout>
      <c:bar3DChart>
        <c:barDir val="col"/>
        <c:grouping val="clustered"/>
        <c:varyColors val="0"/>
        <c:ser>
          <c:idx val="0"/>
          <c:order val="0"/>
          <c:tx>
            <c:v>PROGRESSION DES EFFECTIFS EN % DE 2018 0 2022</c:v>
          </c:tx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7163-4C47-8E8D-757EB815B8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CNO!$AE$18:$AE$30</c:f>
              <c:strCache>
                <c:ptCount val="13"/>
                <c:pt idx="0">
                  <c:v>7</c:v>
                </c:pt>
                <c:pt idx="1">
                  <c:v>43</c:v>
                </c:pt>
                <c:pt idx="2">
                  <c:v>73</c:v>
                </c:pt>
                <c:pt idx="3">
                  <c:v>63</c:v>
                </c:pt>
                <c:pt idx="4">
                  <c:v>74</c:v>
                </c:pt>
                <c:pt idx="5">
                  <c:v>26</c:v>
                </c:pt>
                <c:pt idx="6">
                  <c:v>69</c:v>
                </c:pt>
                <c:pt idx="7">
                  <c:v>ARA</c:v>
                </c:pt>
                <c:pt idx="8">
                  <c:v>42</c:v>
                </c:pt>
                <c:pt idx="9">
                  <c:v>38</c:v>
                </c:pt>
                <c:pt idx="10">
                  <c:v>3</c:v>
                </c:pt>
                <c:pt idx="11">
                  <c:v>15</c:v>
                </c:pt>
                <c:pt idx="12">
                  <c:v>1</c:v>
                </c:pt>
              </c:strCache>
            </c:strRef>
          </c:cat>
          <c:val>
            <c:numRef>
              <c:f>CNO!$AF$18:$AF$30</c:f>
              <c:numCache>
                <c:formatCode>0.0</c:formatCode>
                <c:ptCount val="13"/>
                <c:pt idx="0">
                  <c:v>19.618528610354225</c:v>
                </c:pt>
                <c:pt idx="1">
                  <c:v>19.502074688796693</c:v>
                </c:pt>
                <c:pt idx="2">
                  <c:v>19.387755102040831</c:v>
                </c:pt>
                <c:pt idx="3">
                  <c:v>17.33477789815819</c:v>
                </c:pt>
                <c:pt idx="4">
                  <c:v>15.47196593328602</c:v>
                </c:pt>
                <c:pt idx="5">
                  <c:v>14.601769911504425</c:v>
                </c:pt>
                <c:pt idx="6">
                  <c:v>14.449696151249174</c:v>
                </c:pt>
                <c:pt idx="7">
                  <c:v>13.581300119433545</c:v>
                </c:pt>
                <c:pt idx="8">
                  <c:v>10.816542948038176</c:v>
                </c:pt>
                <c:pt idx="9">
                  <c:v>10.472659870250315</c:v>
                </c:pt>
                <c:pt idx="10">
                  <c:v>6.666666666666667</c:v>
                </c:pt>
                <c:pt idx="11">
                  <c:v>6.4516129032258114</c:v>
                </c:pt>
                <c:pt idx="12">
                  <c:v>5.3082191780821919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63-4C47-8E8D-757EB815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888064"/>
        <c:axId val="132889600"/>
        <c:axId val="0"/>
      </c:bar3DChart>
      <c:catAx>
        <c:axId val="132888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132889600"/>
        <c:crosses val="autoZero"/>
        <c:auto val="1"/>
        <c:lblAlgn val="ctr"/>
        <c:lblOffset val="100"/>
        <c:noMultiLvlLbl val="0"/>
      </c:catAx>
      <c:valAx>
        <c:axId val="1328896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3288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60815159299116E-2"/>
          <c:y val="3.4077715423693943E-2"/>
          <c:w val="0.80604066282759756"/>
          <c:h val="0.866226562839865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'Mk démog générale'!$J$2</c:f>
              <c:strCache>
                <c:ptCount val="1"/>
                <c:pt idx="0">
                  <c:v>H/MK 2019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E957-4E89-AC92-3CAB8AA07C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'Mk démog générale'!$I$3:$I$15</c:f>
              <c:strCache>
                <c:ptCount val="13"/>
                <c:pt idx="0">
                  <c:v>1</c:v>
                </c:pt>
                <c:pt idx="1">
                  <c:v>43</c:v>
                </c:pt>
                <c:pt idx="2">
                  <c:v>15</c:v>
                </c:pt>
                <c:pt idx="3">
                  <c:v>7</c:v>
                </c:pt>
                <c:pt idx="4">
                  <c:v>42</c:v>
                </c:pt>
                <c:pt idx="5">
                  <c:v>3</c:v>
                </c:pt>
                <c:pt idx="6">
                  <c:v>26</c:v>
                </c:pt>
                <c:pt idx="7">
                  <c:v>63</c:v>
                </c:pt>
                <c:pt idx="8">
                  <c:v>ARA</c:v>
                </c:pt>
                <c:pt idx="9">
                  <c:v>69</c:v>
                </c:pt>
                <c:pt idx="10">
                  <c:v>38</c:v>
                </c:pt>
                <c:pt idx="11">
                  <c:v>74</c:v>
                </c:pt>
                <c:pt idx="12">
                  <c:v>73</c:v>
                </c:pt>
              </c:strCache>
            </c:strRef>
          </c:cat>
          <c:val>
            <c:numRef>
              <c:f>'Mk démog générale'!$J$3:$J$15</c:f>
              <c:numCache>
                <c:formatCode>0</c:formatCode>
                <c:ptCount val="13"/>
                <c:pt idx="0">
                  <c:v>1102.081081081081</c:v>
                </c:pt>
                <c:pt idx="1">
                  <c:v>972.52136752136755</c:v>
                </c:pt>
                <c:pt idx="2">
                  <c:v>951.92105263157896</c:v>
                </c:pt>
                <c:pt idx="3">
                  <c:v>839.58567774936353</c:v>
                </c:pt>
                <c:pt idx="4">
                  <c:v>809.33826638477399</c:v>
                </c:pt>
                <c:pt idx="5">
                  <c:v>807.63221153846143</c:v>
                </c:pt>
                <c:pt idx="6">
                  <c:v>763.31166912850517</c:v>
                </c:pt>
                <c:pt idx="7">
                  <c:v>710.46351931330446</c:v>
                </c:pt>
                <c:pt idx="8">
                  <c:v>669.29649662977454</c:v>
                </c:pt>
                <c:pt idx="9">
                  <c:v>615.40255905511799</c:v>
                </c:pt>
                <c:pt idx="10">
                  <c:v>574.92808683853457</c:v>
                </c:pt>
                <c:pt idx="11">
                  <c:v>556.29225589225246</c:v>
                </c:pt>
                <c:pt idx="12">
                  <c:v>467.7749196141479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57-4E89-AC92-3CAB8AA07C28}"/>
            </c:ext>
          </c:extLst>
        </c:ser>
        <c:ser>
          <c:idx val="1"/>
          <c:order val="1"/>
          <c:tx>
            <c:strRef>
              <c:f>'Mk démog générale'!$K$2</c:f>
              <c:strCache>
                <c:ptCount val="1"/>
                <c:pt idx="0">
                  <c:v>H/MK 2022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E957-4E89-AC92-3CAB8AA07C28}"/>
              </c:ext>
            </c:extLst>
          </c:dPt>
          <c:dLbls>
            <c:dLbl>
              <c:idx val="0"/>
              <c:layout>
                <c:manualLayout>
                  <c:x val="1.32230479461008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7-4E89-AC92-3CAB8AA07C28}"/>
                </c:ext>
              </c:extLst>
            </c:dLbl>
            <c:dLbl>
              <c:idx val="1"/>
              <c:layout>
                <c:manualLayout>
                  <c:x val="7.3461377478338252E-3"/>
                  <c:y val="4.3895440369772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57-4E89-AC92-3CAB8AA07C28}"/>
                </c:ext>
              </c:extLst>
            </c:dLbl>
            <c:dLbl>
              <c:idx val="2"/>
              <c:layout>
                <c:manualLayout>
                  <c:x val="5.8769101982670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57-4E89-AC92-3CAB8AA07C28}"/>
                </c:ext>
              </c:extLst>
            </c:dLbl>
            <c:dLbl>
              <c:idx val="3"/>
              <c:layout>
                <c:manualLayout>
                  <c:x val="1.1753820396534135E-2"/>
                  <c:y val="-4.3895440369772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57-4E89-AC92-3CAB8AA07C28}"/>
                </c:ext>
              </c:extLst>
            </c:dLbl>
            <c:dLbl>
              <c:idx val="4"/>
              <c:layout>
                <c:manualLayout>
                  <c:x val="1.0284592846967363E-2"/>
                  <c:y val="-6.58431605546590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57-4E89-AC92-3CAB8AA07C28}"/>
                </c:ext>
              </c:extLst>
            </c:dLbl>
            <c:dLbl>
              <c:idx val="5"/>
              <c:layout>
                <c:manualLayout>
                  <c:x val="7.3461377478338252E-3"/>
                  <c:y val="-2.1947720184886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57-4E89-AC92-3CAB8AA07C28}"/>
                </c:ext>
              </c:extLst>
            </c:dLbl>
            <c:dLbl>
              <c:idx val="6"/>
              <c:layout>
                <c:manualLayout>
                  <c:x val="5.8769101982670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57-4E89-AC92-3CAB8AA07C28}"/>
                </c:ext>
              </c:extLst>
            </c:dLbl>
            <c:dLbl>
              <c:idx val="7"/>
              <c:layout>
                <c:manualLayout>
                  <c:x val="1.17538203965341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57-4E89-AC92-3CAB8AA07C28}"/>
                </c:ext>
              </c:extLst>
            </c:dLbl>
            <c:dLbl>
              <c:idx val="8"/>
              <c:layout>
                <c:manualLayout>
                  <c:x val="8.8153652974005941E-3"/>
                  <c:y val="4.3895440369772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57-4E89-AC92-3CAB8AA07C28}"/>
                </c:ext>
              </c:extLst>
            </c:dLbl>
            <c:dLbl>
              <c:idx val="9"/>
              <c:layout>
                <c:manualLayout>
                  <c:x val="7.3461377478338252E-3"/>
                  <c:y val="-2.19477201848862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957-4E89-AC92-3CAB8AA07C28}"/>
                </c:ext>
              </c:extLst>
            </c:dLbl>
            <c:dLbl>
              <c:idx val="10"/>
              <c:layout>
                <c:manualLayout>
                  <c:x val="1.3223047946100869E-2"/>
                  <c:y val="4.3895440369772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957-4E89-AC92-3CAB8AA07C28}"/>
                </c:ext>
              </c:extLst>
            </c:dLbl>
            <c:dLbl>
              <c:idx val="11"/>
              <c:layout>
                <c:manualLayout>
                  <c:x val="1.1753820396534135E-2"/>
                  <c:y val="4.3895440369772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957-4E89-AC92-3CAB8AA07C28}"/>
                </c:ext>
              </c:extLst>
            </c:dLbl>
            <c:dLbl>
              <c:idx val="12"/>
              <c:layout>
                <c:manualLayout>
                  <c:x val="8.8153652974007086E-3"/>
                  <c:y val="-4.3895440369772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957-4E89-AC92-3CAB8AA07C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'Mk démog générale'!$I$3:$I$15</c:f>
              <c:strCache>
                <c:ptCount val="13"/>
                <c:pt idx="0">
                  <c:v>1</c:v>
                </c:pt>
                <c:pt idx="1">
                  <c:v>43</c:v>
                </c:pt>
                <c:pt idx="2">
                  <c:v>15</c:v>
                </c:pt>
                <c:pt idx="3">
                  <c:v>7</c:v>
                </c:pt>
                <c:pt idx="4">
                  <c:v>42</c:v>
                </c:pt>
                <c:pt idx="5">
                  <c:v>3</c:v>
                </c:pt>
                <c:pt idx="6">
                  <c:v>26</c:v>
                </c:pt>
                <c:pt idx="7">
                  <c:v>63</c:v>
                </c:pt>
                <c:pt idx="8">
                  <c:v>ARA</c:v>
                </c:pt>
                <c:pt idx="9">
                  <c:v>69</c:v>
                </c:pt>
                <c:pt idx="10">
                  <c:v>38</c:v>
                </c:pt>
                <c:pt idx="11">
                  <c:v>74</c:v>
                </c:pt>
                <c:pt idx="12">
                  <c:v>73</c:v>
                </c:pt>
              </c:strCache>
            </c:strRef>
          </c:cat>
          <c:val>
            <c:numRef>
              <c:f>'Mk démog générale'!$K$3:$K$15</c:f>
              <c:numCache>
                <c:formatCode>0</c:formatCode>
                <c:ptCount val="13"/>
                <c:pt idx="0">
                  <c:v>1081.9365853658603</c:v>
                </c:pt>
                <c:pt idx="1">
                  <c:v>788.97222222222217</c:v>
                </c:pt>
                <c:pt idx="2">
                  <c:v>868.3636363636366</c:v>
                </c:pt>
                <c:pt idx="3">
                  <c:v>753.67881548974958</c:v>
                </c:pt>
                <c:pt idx="4">
                  <c:v>734.49665071770289</c:v>
                </c:pt>
                <c:pt idx="5">
                  <c:v>740.529017857143</c:v>
                </c:pt>
                <c:pt idx="6">
                  <c:v>675.03989703989805</c:v>
                </c:pt>
                <c:pt idx="7">
                  <c:v>620.95475530932595</c:v>
                </c:pt>
                <c:pt idx="8">
                  <c:v>612.38042661859754</c:v>
                </c:pt>
                <c:pt idx="9">
                  <c:v>564.03333333333353</c:v>
                </c:pt>
                <c:pt idx="10">
                  <c:v>539.39387583892653</c:v>
                </c:pt>
                <c:pt idx="11">
                  <c:v>522.51075599262458</c:v>
                </c:pt>
                <c:pt idx="12">
                  <c:v>419.80436847103516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957-4E89-AC92-3CAB8AA07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514560"/>
        <c:axId val="134516096"/>
        <c:axId val="0"/>
      </c:bar3DChart>
      <c:catAx>
        <c:axId val="134514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134516096"/>
        <c:crosses val="autoZero"/>
        <c:auto val="1"/>
        <c:lblAlgn val="ctr"/>
        <c:lblOffset val="100"/>
        <c:noMultiLvlLbl val="0"/>
      </c:catAx>
      <c:valAx>
        <c:axId val="13451609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4514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407516768737378"/>
          <c:y val="0.39171940313016496"/>
          <c:w val="0.14666557305336833"/>
          <c:h val="0.11162292213473315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4430-4F09-A5C4-FB8A6B4ECFB2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'Mk démog générale'!$O$3:$O$15</c:f>
              <c:strCache>
                <c:ptCount val="13"/>
                <c:pt idx="0">
                  <c:v>43</c:v>
                </c:pt>
                <c:pt idx="1">
                  <c:v>63</c:v>
                </c:pt>
                <c:pt idx="2">
                  <c:v>26</c:v>
                </c:pt>
                <c:pt idx="3">
                  <c:v>73</c:v>
                </c:pt>
                <c:pt idx="4">
                  <c:v>7</c:v>
                </c:pt>
                <c:pt idx="5">
                  <c:v>42</c:v>
                </c:pt>
                <c:pt idx="6">
                  <c:v>15</c:v>
                </c:pt>
                <c:pt idx="7">
                  <c:v>ARA</c:v>
                </c:pt>
                <c:pt idx="8">
                  <c:v>69</c:v>
                </c:pt>
                <c:pt idx="9">
                  <c:v>3</c:v>
                </c:pt>
                <c:pt idx="10">
                  <c:v>38</c:v>
                </c:pt>
                <c:pt idx="11">
                  <c:v>74</c:v>
                </c:pt>
                <c:pt idx="12">
                  <c:v>1</c:v>
                </c:pt>
              </c:strCache>
            </c:strRef>
          </c:cat>
          <c:val>
            <c:numRef>
              <c:f>'Mk démog générale'!$P$3:$P$15</c:f>
              <c:numCache>
                <c:formatCode>0.00</c:formatCode>
                <c:ptCount val="13"/>
                <c:pt idx="0">
                  <c:v>18.87353341828889</c:v>
                </c:pt>
                <c:pt idx="1">
                  <c:v>12.598643219639669</c:v>
                </c:pt>
                <c:pt idx="2">
                  <c:v>11.56431581733753</c:v>
                </c:pt>
                <c:pt idx="3">
                  <c:v>10.255049839500254</c:v>
                </c:pt>
                <c:pt idx="4">
                  <c:v>10.23205427823612</c:v>
                </c:pt>
                <c:pt idx="5">
                  <c:v>9.2472602341396311</c:v>
                </c:pt>
                <c:pt idx="6">
                  <c:v>8.7777674458347619</c:v>
                </c:pt>
                <c:pt idx="7">
                  <c:v>8.5038649235095249</c:v>
                </c:pt>
                <c:pt idx="8">
                  <c:v>8.3472557866279509</c:v>
                </c:pt>
                <c:pt idx="9">
                  <c:v>8.3086326576170038</c:v>
                </c:pt>
                <c:pt idx="10">
                  <c:v>6.1806357722070855</c:v>
                </c:pt>
                <c:pt idx="11">
                  <c:v>6.0726173233255167</c:v>
                </c:pt>
                <c:pt idx="12">
                  <c:v>1.8278596793864494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30-4F09-A5C4-FB8A6B4EC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34569984"/>
        <c:axId val="134571520"/>
        <c:axId val="0"/>
      </c:bar3DChart>
      <c:catAx>
        <c:axId val="134569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134571520"/>
        <c:crosses val="autoZero"/>
        <c:auto val="1"/>
        <c:lblAlgn val="ctr"/>
        <c:lblOffset val="100"/>
        <c:noMultiLvlLbl val="0"/>
      </c:catAx>
      <c:valAx>
        <c:axId val="134571520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134569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39311752697581E-2"/>
          <c:y val="4.4051715757752505E-2"/>
          <c:w val="0.9153934091571887"/>
          <c:h val="0.78209841194093166"/>
        </c:manualLayout>
      </c:layout>
      <c:lineChart>
        <c:grouping val="standard"/>
        <c:varyColors val="0"/>
        <c:ser>
          <c:idx val="1"/>
          <c:order val="0"/>
          <c:tx>
            <c:strRef>
              <c:f>[2]Evolution!$A$24</c:f>
              <c:strCache>
                <c:ptCount val="1"/>
                <c:pt idx="0">
                  <c:v>% Homme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[2]Evolution!$B$20:$F$20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[2]Evolution!$B$24:$F$24</c:f>
              <c:numCache>
                <c:formatCode>General</c:formatCode>
                <c:ptCount val="5"/>
                <c:pt idx="0">
                  <c:v>47.527828112865649</c:v>
                </c:pt>
                <c:pt idx="1">
                  <c:v>47.320977253580445</c:v>
                </c:pt>
                <c:pt idx="2">
                  <c:v>47.030995106036009</c:v>
                </c:pt>
                <c:pt idx="3">
                  <c:v>46.496714432744838</c:v>
                </c:pt>
                <c:pt idx="4">
                  <c:v>46.216815851885862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6B-49E6-B74E-54FD3960BE9D}"/>
            </c:ext>
          </c:extLst>
        </c:ser>
        <c:ser>
          <c:idx val="2"/>
          <c:order val="1"/>
          <c:tx>
            <c:strRef>
              <c:f>[2]Evolution!$A$25</c:f>
              <c:strCache>
                <c:ptCount val="1"/>
                <c:pt idx="0">
                  <c:v>% Femme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[2]Evolution!$B$20:$F$20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[2]Evolution!$B$25:$F$25</c:f>
              <c:numCache>
                <c:formatCode>General</c:formatCode>
                <c:ptCount val="5"/>
                <c:pt idx="0">
                  <c:v>52.472171887134358</c:v>
                </c:pt>
                <c:pt idx="1">
                  <c:v>52.679022746419562</c:v>
                </c:pt>
                <c:pt idx="2">
                  <c:v>52.969004893964104</c:v>
                </c:pt>
                <c:pt idx="3">
                  <c:v>53.503285567254942</c:v>
                </c:pt>
                <c:pt idx="4">
                  <c:v>53.783184148114152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6B-49E6-B74E-54FD3960B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617344"/>
        <c:axId val="134627328"/>
      </c:lineChart>
      <c:catAx>
        <c:axId val="13461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4627328"/>
        <c:crosses val="autoZero"/>
        <c:auto val="1"/>
        <c:lblAlgn val="ctr"/>
        <c:lblOffset val="100"/>
        <c:noMultiLvlLbl val="0"/>
      </c:catAx>
      <c:valAx>
        <c:axId val="13462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461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88843201924141"/>
          <c:y val="6.064460395427148E-2"/>
          <c:w val="0.83965361574483077"/>
          <c:h val="0.6432070012610796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[2]Evolution!$A$42</c:f>
              <c:strCache>
                <c:ptCount val="1"/>
                <c:pt idx="0">
                  <c:v>% Libéral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[2]Evolution!$B$37:$F$37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[2]Evolution!$B$42:$F$42</c:f>
              <c:numCache>
                <c:formatCode>General</c:formatCode>
                <c:ptCount val="5"/>
                <c:pt idx="0">
                  <c:v>83.492578058351341</c:v>
                </c:pt>
                <c:pt idx="1">
                  <c:v>83.007406174585469</c:v>
                </c:pt>
                <c:pt idx="2">
                  <c:v>83.036935704514349</c:v>
                </c:pt>
                <c:pt idx="3">
                  <c:v>82.842220143436208</c:v>
                </c:pt>
                <c:pt idx="4">
                  <c:v>82.574733363376879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6A-4136-91F8-E672CB5AEE52}"/>
            </c:ext>
          </c:extLst>
        </c:ser>
        <c:ser>
          <c:idx val="1"/>
          <c:order val="1"/>
          <c:tx>
            <c:strRef>
              <c:f>[2]Evolution!$A$43</c:f>
              <c:strCache>
                <c:ptCount val="1"/>
                <c:pt idx="0">
                  <c:v>% Salarié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[2]Evolution!$B$37:$F$37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[2]Evolution!$B$43:$F$43</c:f>
              <c:numCache>
                <c:formatCode>General</c:formatCode>
                <c:ptCount val="5"/>
                <c:pt idx="0">
                  <c:v>15.372803275891506</c:v>
                </c:pt>
                <c:pt idx="1">
                  <c:v>15.769326787051668</c:v>
                </c:pt>
                <c:pt idx="2">
                  <c:v>15.619216222740807</c:v>
                </c:pt>
                <c:pt idx="3">
                  <c:v>15.622076707202996</c:v>
                </c:pt>
                <c:pt idx="4">
                  <c:v>15.600120174252663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6A-4136-91F8-E672CB5AEE52}"/>
            </c:ext>
          </c:extLst>
        </c:ser>
        <c:ser>
          <c:idx val="2"/>
          <c:order val="2"/>
          <c:tx>
            <c:strRef>
              <c:f>[2]Evolution!$A$44</c:f>
              <c:strCache>
                <c:ptCount val="1"/>
                <c:pt idx="0">
                  <c:v>% Société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[2]Evolution!$B$37:$F$37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[2]Evolution!$B$44:$F$44</c:f>
              <c:numCache>
                <c:formatCode>General</c:formatCode>
                <c:ptCount val="5"/>
                <c:pt idx="0">
                  <c:v>1.1346186657566981</c:v>
                </c:pt>
                <c:pt idx="1">
                  <c:v>1.2232670383623199</c:v>
                </c:pt>
                <c:pt idx="2">
                  <c:v>1.3438480727448299</c:v>
                </c:pt>
                <c:pt idx="3">
                  <c:v>1.5357031493607733</c:v>
                </c:pt>
                <c:pt idx="4">
                  <c:v>1.8251464623704372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6A-4136-91F8-E672CB5AE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670592"/>
        <c:axId val="136462336"/>
      </c:barChart>
      <c:catAx>
        <c:axId val="13467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fr-FR"/>
          </a:p>
        </c:txPr>
        <c:crossAx val="136462336"/>
        <c:crosses val="autoZero"/>
        <c:auto val="1"/>
        <c:lblAlgn val="ctr"/>
        <c:lblOffset val="100"/>
        <c:noMultiLvlLbl val="0"/>
      </c:catAx>
      <c:valAx>
        <c:axId val="13646233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fr-FR"/>
          </a:p>
        </c:txPr>
        <c:crossAx val="134670592"/>
        <c:crosses val="autoZero"/>
        <c:crossBetween val="between"/>
      </c:valAx>
    </c:plotArea>
    <c:legend>
      <c:legendPos val="b"/>
      <c:overlay val="0"/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9080781675802"/>
          <c:y val="6.0399507265041064E-2"/>
          <c:w val="0.78743173208828765"/>
          <c:h val="0.76653209776309561"/>
        </c:manualLayout>
      </c:layout>
      <c:bar3DChart>
        <c:barDir val="col"/>
        <c:grouping val="clustered"/>
        <c:varyColors val="0"/>
        <c:ser>
          <c:idx val="0"/>
          <c:order val="0"/>
          <c:tx>
            <c:v>2020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radiations!$Q$19:$Q$30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radiations!$R$19:$R$30</c:f>
              <c:numCache>
                <c:formatCode>0</c:formatCode>
                <c:ptCount val="12"/>
                <c:pt idx="0">
                  <c:v>19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11</c:v>
                </c:pt>
                <c:pt idx="5">
                  <c:v>52</c:v>
                </c:pt>
                <c:pt idx="6">
                  <c:v>9</c:v>
                </c:pt>
                <c:pt idx="7">
                  <c:v>5</c:v>
                </c:pt>
                <c:pt idx="8">
                  <c:v>16</c:v>
                </c:pt>
                <c:pt idx="9">
                  <c:v>78</c:v>
                </c:pt>
                <c:pt idx="10">
                  <c:v>64</c:v>
                </c:pt>
                <c:pt idx="1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9-49E7-A114-9839D9A54F7C}"/>
            </c:ext>
          </c:extLst>
        </c:ser>
        <c:ser>
          <c:idx val="1"/>
          <c:order val="1"/>
          <c:tx>
            <c:v>2021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radiations!$Q$19:$Q$30</c:f>
              <c:strCache>
                <c:ptCount val="12"/>
                <c:pt idx="0">
                  <c:v>01</c:v>
                </c:pt>
                <c:pt idx="1">
                  <c:v>03</c:v>
                </c:pt>
                <c:pt idx="2">
                  <c:v>07</c:v>
                </c:pt>
                <c:pt idx="3">
                  <c:v>15</c:v>
                </c:pt>
                <c:pt idx="4">
                  <c:v>26</c:v>
                </c:pt>
                <c:pt idx="5">
                  <c:v>38</c:v>
                </c:pt>
                <c:pt idx="6">
                  <c:v>42</c:v>
                </c:pt>
                <c:pt idx="7">
                  <c:v>43</c:v>
                </c:pt>
                <c:pt idx="8">
                  <c:v>63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radiations!$S$19:$S$30</c:f>
              <c:numCache>
                <c:formatCode>General</c:formatCode>
                <c:ptCount val="12"/>
                <c:pt idx="0">
                  <c:v>16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23</c:v>
                </c:pt>
                <c:pt idx="5">
                  <c:v>65</c:v>
                </c:pt>
                <c:pt idx="6">
                  <c:v>32</c:v>
                </c:pt>
                <c:pt idx="7">
                  <c:v>6</c:v>
                </c:pt>
                <c:pt idx="8">
                  <c:v>11</c:v>
                </c:pt>
                <c:pt idx="9">
                  <c:v>281</c:v>
                </c:pt>
                <c:pt idx="10">
                  <c:v>25</c:v>
                </c:pt>
                <c:pt idx="1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29-49E7-A114-9839D9A54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489216"/>
        <c:axId val="136499200"/>
        <c:axId val="0"/>
      </c:bar3DChart>
      <c:catAx>
        <c:axId val="136489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6499200"/>
        <c:crosses val="autoZero"/>
        <c:auto val="1"/>
        <c:lblAlgn val="ctr"/>
        <c:lblOffset val="100"/>
        <c:noMultiLvlLbl val="0"/>
      </c:catAx>
      <c:valAx>
        <c:axId val="13649920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6489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2020</c:v>
          </c:tx>
          <c:invertIfNegative val="0"/>
          <c:dLbls>
            <c:dLbl>
              <c:idx val="0"/>
              <c:layout>
                <c:manualLayout>
                  <c:x val="8.3333905584840502E-3"/>
                  <c:y val="8.0212191286684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8E-4DD2-ACB8-775AA2FEE1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radiations!$Q$36</c:f>
              <c:strCache>
                <c:ptCount val="1"/>
                <c:pt idx="0">
                  <c:v>  ARA</c:v>
                </c:pt>
              </c:strCache>
            </c:strRef>
          </c:cat>
          <c:val>
            <c:numRef>
              <c:f>radiations!$R$36</c:f>
              <c:numCache>
                <c:formatCode>General</c:formatCode>
                <c:ptCount val="1"/>
                <c:pt idx="0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8E-4DD2-ACB8-775AA2FEE175}"/>
            </c:ext>
          </c:extLst>
        </c:ser>
        <c:ser>
          <c:idx val="1"/>
          <c:order val="1"/>
          <c:tx>
            <c:v>2021</c:v>
          </c:tx>
          <c:invertIfNegative val="0"/>
          <c:dLbls>
            <c:dLbl>
              <c:idx val="0"/>
              <c:layout>
                <c:manualLayout>
                  <c:x val="1.4676930569693099E-3"/>
                  <c:y val="0.119478052016797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8E-4DD2-ACB8-775AA2FEE1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radiations!$Q$36</c:f>
              <c:strCache>
                <c:ptCount val="1"/>
                <c:pt idx="0">
                  <c:v>  ARA</c:v>
                </c:pt>
              </c:strCache>
            </c:strRef>
          </c:cat>
          <c:val>
            <c:numRef>
              <c:f>radiations!$S$36</c:f>
              <c:numCache>
                <c:formatCode>General</c:formatCode>
                <c:ptCount val="1"/>
                <c:pt idx="0">
                  <c:v>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8E-4DD2-ACB8-775AA2FEE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529408"/>
        <c:axId val="136530944"/>
        <c:axId val="0"/>
      </c:bar3DChart>
      <c:catAx>
        <c:axId val="136529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6530944"/>
        <c:crosses val="autoZero"/>
        <c:auto val="1"/>
        <c:lblAlgn val="ctr"/>
        <c:lblOffset val="100"/>
        <c:noMultiLvlLbl val="0"/>
      </c:catAx>
      <c:valAx>
        <c:axId val="136530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5294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0.25977</cdr:x>
      <cdr:y>0.01858</cdr:y>
    </cdr:from>
    <cdr:to>
      <cdr:x>0.68906</cdr:x>
      <cdr:y>0.07645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546944" y="92589"/>
          <a:ext cx="2556426" cy="288412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fr-FR" sz="1200" b="1" dirty="0"/>
            <a:t>EFFECTIF DE MK</a:t>
          </a:r>
          <a:r>
            <a:rPr lang="fr-FR" sz="1200" b="1" baseline="0" dirty="0"/>
            <a:t> DE LA REGION ARA </a:t>
          </a:r>
          <a:endParaRPr lang="fr-FR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0.1464</cdr:x>
      <cdr:y>0.07557</cdr:y>
    </cdr:from>
    <cdr:to>
      <cdr:x>0.55844</cdr:x>
      <cdr:y>0.15466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944880" y="327660"/>
          <a:ext cx="265938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fr-FR" sz="1200" b="1" dirty="0"/>
            <a:t>EFFECTIFS TOTAUX PAR DEPARTEMENT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0.19616</cdr:x>
      <cdr:y>0.06998</cdr:y>
    </cdr:from>
    <cdr:to>
      <cdr:x>0.98843</cdr:x>
      <cdr:y>0.13996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076212" y="287954"/>
          <a:ext cx="4346706" cy="2879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fr-FR" sz="1400" b="1" dirty="0"/>
            <a:t>EVOLUTION DU NOMBRE D'HABITANTS PAR MK</a:t>
          </a:r>
          <a:r>
            <a:rPr lang="fr-FR" sz="1400" b="1" baseline="0" dirty="0"/>
            <a:t> EN REGION ARA DE 2019 A 2022</a:t>
          </a:r>
          <a:endParaRPr lang="fr-FR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0.12012</cdr:x>
      <cdr:y>0.07222</cdr:y>
    </cdr:from>
    <cdr:to>
      <cdr:x>0.9508</cdr:x>
      <cdr:y>0.16503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759253" y="336794"/>
          <a:ext cx="5250554" cy="4328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fr-FR" sz="1100" b="1" dirty="0"/>
            <a:t>DIMINUTION</a:t>
          </a:r>
          <a:r>
            <a:rPr lang="fr-FR" sz="1100" b="1" baseline="0" dirty="0"/>
            <a:t> EN % DU NOMBRE D'HABITANTS PAR MK DE 2019 A 2022</a:t>
          </a:r>
          <a:endParaRPr lang="fr-FR" sz="11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0.14167</cdr:x>
      <cdr:y>0.0585</cdr:y>
    </cdr:from>
    <cdr:to>
      <cdr:x>0.65333</cdr:x>
      <cdr:y>0.17549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647700" y="160020"/>
          <a:ext cx="2339340" cy="32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fr-FR" sz="1200" b="1" dirty="0"/>
            <a:t>RADIATIONS EN NOMBRE DE MK PAR DEPARTEMENT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0.00833</cdr:y>
    </cdr:from>
    <cdr:to>
      <cdr:x>0.97918</cdr:x>
      <cdr:y>0.125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0" y="20828"/>
          <a:ext cx="3357586" cy="29171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b="1" dirty="0"/>
            <a:t>RADIATIONS EN NOMBRE DE MK EN REGION ARA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0.23834</cdr:x>
      <cdr:y>0.06111</cdr:y>
    </cdr:from>
    <cdr:to>
      <cdr:x>0.67925</cdr:x>
      <cdr:y>0.11365</cdr:y>
    </cdr:to>
    <cdr:sp macro="" textlink="">
      <cdr:nvSpPr>
        <cdr:cNvPr id="2" name="ZoneTexte 2"/>
        <cdr:cNvSpPr txBox="1"/>
      </cdr:nvSpPr>
      <cdr:spPr>
        <a:xfrm xmlns:a="http://schemas.openxmlformats.org/drawingml/2006/main">
          <a:off x="2094264" y="357977"/>
          <a:ext cx="3874220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fr-FR" sz="1400" b="1" dirty="0"/>
            <a:t> PRIMO INSCRITS AUTORISATIONS D'EXERCICE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</cdr:x>
      <cdr:y>0.06329</cdr:y>
    </cdr:from>
    <cdr:to>
      <cdr:x>0.65</cdr:x>
      <cdr:y>0.11392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857256" y="357190"/>
          <a:ext cx="471490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fr-FR" sz="1400" b="1" dirty="0"/>
            <a:t>Primo inscrits avec autorisation d’exercice en ARA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6F302-2164-4207-92D4-DA60A6294F9E}" type="datetimeFigureOut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77303-250B-41E1-A9EC-95D94042AC0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77303-250B-41E1-A9EC-95D94042AC0F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F4CC-2243-4DFF-939B-ADDFCE3298AF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34C-8B0F-463B-9EC5-71075B9CC62B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B451-8321-4158-9848-2BC32A307221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916F-56CD-4843-BE3B-D593125AEE58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9F1B-BA70-41E4-B314-204784C05433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1753A-4D28-4105-9CB5-175CD422D483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F4E5-566A-4E05-B37A-A53B811FED49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1A477-4F11-4BDC-8D8F-AD174614146F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69D3-AB5C-44B2-883F-0BD70D93E8DC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F881-CD69-4E5D-8F78-F6199C8467C0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B715-63CA-49DF-B219-99C27B37732A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117A-A55C-460F-9F11-C4EA047E7EB4}" type="datetime1">
              <a:rPr lang="fr-FR" smtClean="0"/>
              <a:pPr/>
              <a:t>06/03/2023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F8A20-FBEB-4BB9-91BF-2F349FC221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8574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/>
              <a:t>Evolution de la démographie professionnelle en région</a:t>
            </a:r>
            <a:br>
              <a:rPr lang="fr-FR" dirty="0"/>
            </a:br>
            <a:r>
              <a:rPr lang="fr-FR" dirty="0"/>
              <a:t> Auvergne Rhône Alpes</a:t>
            </a:r>
            <a:br>
              <a:rPr lang="fr-FR" dirty="0"/>
            </a:br>
            <a:r>
              <a:rPr lang="fr-FR" dirty="0"/>
              <a:t>de 2018 à 2022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852" y="5214950"/>
            <a:ext cx="6400800" cy="1143008"/>
          </a:xfrm>
        </p:spPr>
        <p:txBody>
          <a:bodyPr>
            <a:normAutofit/>
          </a:bodyPr>
          <a:lstStyle/>
          <a:p>
            <a:r>
              <a:rPr lang="fr-FR" sz="2800" b="1" dirty="0"/>
              <a:t>Commission démographie CROMKARA</a:t>
            </a:r>
          </a:p>
          <a:p>
            <a:r>
              <a:rPr lang="fr-FR" sz="2800" b="1" dirty="0"/>
              <a:t>mai 2022</a:t>
            </a:r>
          </a:p>
        </p:txBody>
      </p:sp>
      <p:pic>
        <p:nvPicPr>
          <p:cNvPr id="4" name="Image 3"/>
          <p:cNvPicPr/>
          <p:nvPr/>
        </p:nvPicPr>
        <p:blipFill>
          <a:blip r:embed="rId2"/>
          <a:srcRect l="74829" t="18386" r="8048" b="59811"/>
          <a:stretch>
            <a:fillRect/>
          </a:stretch>
        </p:blipFill>
        <p:spPr bwMode="auto">
          <a:xfrm>
            <a:off x="6429388" y="142852"/>
            <a:ext cx="228601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714348" y="571480"/>
            <a:ext cx="521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7030A0"/>
                </a:solidFill>
              </a:rPr>
              <a:t>Ordre des masseurs-kinésithérapeutes</a:t>
            </a:r>
          </a:p>
          <a:p>
            <a:r>
              <a:rPr lang="fr-FR" dirty="0"/>
              <a:t>Conseil Régional Auvergne Rhône Alpes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5857892"/>
            <a:ext cx="8429684" cy="566738"/>
          </a:xfrm>
        </p:spPr>
        <p:txBody>
          <a:bodyPr>
            <a:normAutofit/>
          </a:bodyPr>
          <a:lstStyle/>
          <a:p>
            <a:r>
              <a:rPr lang="fr-FR" dirty="0"/>
              <a:t>Une baisse des DEMK primo inscrits en 2020 et un rebond en 2021 en ARA 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714348" y="214290"/>
          <a:ext cx="800105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5857892"/>
            <a:ext cx="8572560" cy="566738"/>
          </a:xfrm>
        </p:spPr>
        <p:txBody>
          <a:bodyPr>
            <a:normAutofit fontScale="90000"/>
          </a:bodyPr>
          <a:lstStyle/>
          <a:p>
            <a:r>
              <a:rPr lang="fr-FR" dirty="0"/>
              <a:t>Evolution hétérogène des  DEMK primo inscrits par département de 2019 à 2021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642910" y="214290"/>
          <a:ext cx="8286808" cy="5786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56" y="5857892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fr-FR" dirty="0"/>
              <a:t>Une forte augmentation des primo inscrits AE en 2021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12</a:t>
            </a:fld>
            <a:endParaRPr lang="fr-FR" dirty="0"/>
          </a:p>
        </p:txBody>
      </p:sp>
      <p:graphicFrame>
        <p:nvGraphicFramePr>
          <p:cNvPr id="7" name="Espace réservé pour une image  6"/>
          <p:cNvGraphicFramePr>
            <a:graphicFrameLocks noGrp="1"/>
          </p:cNvGraphicFramePr>
          <p:nvPr>
            <p:ph type="pic" idx="1"/>
          </p:nvPr>
        </p:nvGraphicFramePr>
        <p:xfrm>
          <a:off x="142844" y="142852"/>
          <a:ext cx="8786874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5929330"/>
            <a:ext cx="5486400" cy="566738"/>
          </a:xfrm>
        </p:spPr>
        <p:txBody>
          <a:bodyPr/>
          <a:lstStyle/>
          <a:p>
            <a:r>
              <a:rPr lang="fr-FR" dirty="0"/>
              <a:t>Forte attractivité du 69,38 ,73 et 74 pour les AE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13</a:t>
            </a:fld>
            <a:endParaRPr lang="fr-FR" dirty="0"/>
          </a:p>
        </p:txBody>
      </p:sp>
      <p:graphicFrame>
        <p:nvGraphicFramePr>
          <p:cNvPr id="7" name="Espace réservé pour une image  6"/>
          <p:cNvGraphicFramePr>
            <a:graphicFrameLocks noGrp="1"/>
          </p:cNvGraphicFramePr>
          <p:nvPr>
            <p:ph type="pic" idx="1"/>
          </p:nvPr>
        </p:nvGraphicFramePr>
        <p:xfrm>
          <a:off x="285720" y="142852"/>
          <a:ext cx="857256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5715016"/>
            <a:ext cx="8643998" cy="566738"/>
          </a:xfrm>
        </p:spPr>
        <p:txBody>
          <a:bodyPr>
            <a:normAutofit fontScale="90000"/>
          </a:bodyPr>
          <a:lstStyle/>
          <a:p>
            <a:r>
              <a:rPr lang="fr-FR" dirty="0"/>
              <a:t>Le % de primo inscrits avec AE sera-t-il supérieur au % de primo inscrits avec DEMK dès 2022 en ARA ?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14</a:t>
            </a:fld>
            <a:endParaRPr lang="fr-FR" dirty="0"/>
          </a:p>
        </p:txBody>
      </p:sp>
      <p:graphicFrame>
        <p:nvGraphicFramePr>
          <p:cNvPr id="7" name="Espace réservé pour une image  6"/>
          <p:cNvGraphicFramePr>
            <a:graphicFrameLocks noGrp="1"/>
          </p:cNvGraphicFramePr>
          <p:nvPr>
            <p:ph type="pic" idx="1"/>
          </p:nvPr>
        </p:nvGraphicFramePr>
        <p:xfrm>
          <a:off x="142844" y="214290"/>
          <a:ext cx="8715436" cy="53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15</a:t>
            </a:fld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/>
          <p:nvPr/>
        </p:nvGraphicFramePr>
        <p:xfrm>
          <a:off x="214282" y="357166"/>
          <a:ext cx="8786874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16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455" y="4429132"/>
            <a:ext cx="3562724" cy="2345594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50112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17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4857760"/>
            <a:ext cx="2694666" cy="1774090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285728"/>
          <a:ext cx="8501122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18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786322"/>
            <a:ext cx="3020188" cy="1988404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214290"/>
          <a:ext cx="8715436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19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004" y="4704000"/>
            <a:ext cx="2994086" cy="1971219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35824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28662" y="5072074"/>
            <a:ext cx="7208868" cy="566738"/>
          </a:xfrm>
        </p:spPr>
        <p:txBody>
          <a:bodyPr>
            <a:noAutofit/>
          </a:bodyPr>
          <a:lstStyle/>
          <a:p>
            <a:r>
              <a:rPr lang="fr-FR" dirty="0"/>
              <a:t>13 314 MK et sociétés inscrits au tableau de l’Ordre en 2022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type="pic" idx="1"/>
          </p:nvPr>
        </p:nvGraphicFramePr>
        <p:xfrm>
          <a:off x="1285852" y="285728"/>
          <a:ext cx="628654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928662" y="5643578"/>
            <a:ext cx="7358114" cy="419116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sz="2000" b="1" dirty="0"/>
              <a:t>une augmentation régulière du nombre de MK au niveau régional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19502" cy="365125"/>
          </a:xfrm>
        </p:spPr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20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29" y="4071942"/>
            <a:ext cx="3293951" cy="2168642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64399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21</a:t>
            </a:fld>
            <a:endParaRPr lang="fr-FR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4929198"/>
            <a:ext cx="2694666" cy="1774090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71406" y="71414"/>
          <a:ext cx="864399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22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4929198"/>
            <a:ext cx="2694666" cy="1774090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28680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23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976" y="4572008"/>
            <a:ext cx="3237202" cy="2131280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71406" y="71414"/>
          <a:ext cx="835824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24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3" y="4572008"/>
            <a:ext cx="3128695" cy="2059842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42968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25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4786322"/>
            <a:ext cx="2694666" cy="1774090"/>
          </a:xfrm>
          <a:prstGeom prst="rect">
            <a:avLst/>
          </a:prstGeom>
        </p:spPr>
      </p:pic>
      <p:graphicFrame>
        <p:nvGraphicFramePr>
          <p:cNvPr id="9" name="Graphique 8"/>
          <p:cNvGraphicFramePr/>
          <p:nvPr/>
        </p:nvGraphicFramePr>
        <p:xfrm>
          <a:off x="142844" y="71414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26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899" y="4643446"/>
            <a:ext cx="2981867" cy="1963175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28680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27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732" y="4643446"/>
            <a:ext cx="3128694" cy="2059842"/>
          </a:xfrm>
          <a:prstGeom prst="rect">
            <a:avLst/>
          </a:prstGeom>
        </p:spPr>
      </p:pic>
      <p:graphicFrame>
        <p:nvGraphicFramePr>
          <p:cNvPr id="7" name="Graphique 6"/>
          <p:cNvGraphicFramePr/>
          <p:nvPr/>
        </p:nvGraphicFramePr>
        <p:xfrm>
          <a:off x="142844" y="142852"/>
          <a:ext cx="850112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28670"/>
          </a:xfrm>
        </p:spPr>
        <p:txBody>
          <a:bodyPr/>
          <a:lstStyle/>
          <a:p>
            <a:r>
              <a:rPr lang="fr-FR" dirty="0"/>
              <a:t>En 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857232"/>
            <a:ext cx="8715436" cy="5572164"/>
          </a:xfrm>
        </p:spPr>
        <p:txBody>
          <a:bodyPr>
            <a:noAutofit/>
          </a:bodyPr>
          <a:lstStyle/>
          <a:p>
            <a:pPr algn="just"/>
            <a:r>
              <a:rPr lang="fr-FR" sz="2000" dirty="0"/>
              <a:t>La dynamique démographique semble déséquilibrée entre départements ruraux, urbains et touristiques : </a:t>
            </a:r>
          </a:p>
          <a:p>
            <a:pPr lvl="1" algn="just"/>
            <a:r>
              <a:rPr lang="fr-FR" sz="2000" dirty="0"/>
              <a:t>Le Rhône conserve son attractivité de même que la Savoie,</a:t>
            </a:r>
          </a:p>
          <a:p>
            <a:pPr lvl="1" algn="just"/>
            <a:r>
              <a:rPr lang="fr-FR" sz="2000" dirty="0"/>
              <a:t>La Haute-Loire est sur une dynamique positive à confirmer au contraire des autres départements ruraux</a:t>
            </a:r>
          </a:p>
          <a:p>
            <a:pPr lvl="1" algn="just"/>
            <a:r>
              <a:rPr lang="fr-FR" sz="2000" dirty="0"/>
              <a:t>L’Isère et la Haute-Savoie semble marquer le pas</a:t>
            </a:r>
          </a:p>
          <a:p>
            <a:pPr algn="just"/>
            <a:r>
              <a:rPr lang="fr-FR" sz="2000" dirty="0"/>
              <a:t>Le zonage a-t-il un effet différent d’un département à un autre?</a:t>
            </a:r>
          </a:p>
          <a:p>
            <a:pPr algn="just"/>
            <a:r>
              <a:rPr lang="fr-FR" sz="2000" dirty="0"/>
              <a:t>La part des AE devrait être supérieure à celle des DEMK en primo inscription dès 2022</a:t>
            </a:r>
          </a:p>
          <a:p>
            <a:pPr algn="just"/>
            <a:r>
              <a:rPr lang="fr-FR" sz="2000" dirty="0"/>
              <a:t>La pandémie a probablement eu un impact en freinant la circulation des professionnels au niveau régional, national et international,</a:t>
            </a:r>
          </a:p>
          <a:p>
            <a:pPr algn="just"/>
            <a:r>
              <a:rPr lang="fr-FR" sz="2000" dirty="0"/>
              <a:t>ainsi que sur les projets de cessation d’activité ou de départ à la retraite </a:t>
            </a:r>
          </a:p>
          <a:p>
            <a:pPr algn="just"/>
            <a:r>
              <a:rPr lang="fr-FR" sz="2000" dirty="0"/>
              <a:t>Une diversification des différents flux est prévisible pour 2022, ce qui nous permettra de préciser les tendances </a:t>
            </a:r>
          </a:p>
          <a:p>
            <a:pPr algn="just">
              <a:buNone/>
            </a:pP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28</a:t>
            </a:fld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29</a:t>
            </a:fld>
            <a:endParaRPr lang="fr-FR" dirty="0"/>
          </a:p>
        </p:txBody>
      </p:sp>
      <p:pic>
        <p:nvPicPr>
          <p:cNvPr id="1026" name="Picture 2" descr="https://static.hitek.fr/img/42/2016/12/fb_camembe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1806" y="714357"/>
            <a:ext cx="7483979" cy="392909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857356" y="5572140"/>
            <a:ext cx="4769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Wide Latin" pitchFamily="18" charset="0"/>
              </a:rPr>
              <a:t>Merci de votre attention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290" y="5857892"/>
            <a:ext cx="6357982" cy="566738"/>
          </a:xfrm>
        </p:spPr>
        <p:txBody>
          <a:bodyPr>
            <a:noAutofit/>
          </a:bodyPr>
          <a:lstStyle/>
          <a:p>
            <a:r>
              <a:rPr lang="fr-FR" sz="2200" dirty="0"/>
              <a:t>Hétérogénéité du nombre de MK par département 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357158" y="285728"/>
          <a:ext cx="8429684" cy="542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48064" cy="365125"/>
          </a:xfrm>
        </p:spPr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6000768"/>
            <a:ext cx="8643998" cy="566738"/>
          </a:xfrm>
        </p:spPr>
        <p:txBody>
          <a:bodyPr>
            <a:noAutofit/>
          </a:bodyPr>
          <a:lstStyle/>
          <a:p>
            <a:r>
              <a:rPr lang="fr-FR" sz="2200" dirty="0"/>
              <a:t>Une progression du nombre de MK très variable d’un département à un autre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357158" y="0"/>
          <a:ext cx="8429684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6215082"/>
            <a:ext cx="8572560" cy="357190"/>
          </a:xfrm>
        </p:spPr>
        <p:txBody>
          <a:bodyPr>
            <a:normAutofit fontScale="90000"/>
          </a:bodyPr>
          <a:lstStyle/>
          <a:p>
            <a:r>
              <a:rPr lang="fr-FR" dirty="0"/>
              <a:t>Le nombre d’habitants par MK varie du simple au double en fonction du département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214282" y="71414"/>
          <a:ext cx="8643998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5857892"/>
            <a:ext cx="8715436" cy="566738"/>
          </a:xfrm>
        </p:spPr>
        <p:txBody>
          <a:bodyPr>
            <a:normAutofit fontScale="90000"/>
          </a:bodyPr>
          <a:lstStyle/>
          <a:p>
            <a:r>
              <a:rPr lang="fr-FR" dirty="0"/>
              <a:t>Une évolution de la dotation en MK par habitants très hétérogène et difficile à expliquer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1214414" y="285728"/>
          <a:ext cx="6643734" cy="571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5572140"/>
            <a:ext cx="8143932" cy="566738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En région ARA, la profession poursuit sa féminisation régulièrement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785786" y="142852"/>
          <a:ext cx="7143800" cy="550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5786454"/>
            <a:ext cx="8501122" cy="566738"/>
          </a:xfrm>
        </p:spPr>
        <p:txBody>
          <a:bodyPr/>
          <a:lstStyle/>
          <a:p>
            <a:pPr algn="ctr"/>
            <a:r>
              <a:rPr lang="fr-FR" dirty="0"/>
              <a:t>Une répartition par mode d’exercice stable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1071538" y="285728"/>
          <a:ext cx="7000924" cy="557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5643578"/>
            <a:ext cx="7572428" cy="566738"/>
          </a:xfrm>
        </p:spPr>
        <p:txBody>
          <a:bodyPr>
            <a:normAutofit fontScale="90000"/>
          </a:bodyPr>
          <a:lstStyle/>
          <a:p>
            <a:r>
              <a:rPr lang="fr-FR" dirty="0"/>
              <a:t>Triplement du nombre de radiations dans le Rhône en 2021 à suivre en 2022 </a:t>
            </a:r>
          </a:p>
        </p:txBody>
      </p:sp>
      <p:graphicFrame>
        <p:nvGraphicFramePr>
          <p:cNvPr id="5" name="Espace réservé pour une image  4"/>
          <p:cNvGraphicFramePr>
            <a:graphicFrameLocks noGrp="1"/>
          </p:cNvGraphicFramePr>
          <p:nvPr>
            <p:ph type="pic" idx="1"/>
          </p:nvPr>
        </p:nvGraphicFramePr>
        <p:xfrm>
          <a:off x="357158" y="142852"/>
          <a:ext cx="842968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8A20-FBEB-4BB9-91BF-2F349FC2219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CROMKARA mai 2022</a:t>
            </a:r>
            <a:endParaRPr lang="fr-FR" dirty="0"/>
          </a:p>
        </p:txBody>
      </p:sp>
      <p:graphicFrame>
        <p:nvGraphicFramePr>
          <p:cNvPr id="8" name="Espace réservé pour une image  4"/>
          <p:cNvGraphicFramePr>
            <a:graphicFrameLocks/>
          </p:cNvGraphicFramePr>
          <p:nvPr/>
        </p:nvGraphicFramePr>
        <p:xfrm>
          <a:off x="5572132" y="3571876"/>
          <a:ext cx="3428992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659</Words>
  <Application>Microsoft Office PowerPoint</Application>
  <PresentationFormat>Affichage à l'écran (4:3)</PresentationFormat>
  <Paragraphs>111</Paragraphs>
  <Slides>29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3" baseType="lpstr">
      <vt:lpstr>Arial</vt:lpstr>
      <vt:lpstr>Calibri</vt:lpstr>
      <vt:lpstr>Wide Latin</vt:lpstr>
      <vt:lpstr>Thème Office</vt:lpstr>
      <vt:lpstr>Evolution de la démographie professionnelle en région  Auvergne Rhône Alpes de 2018 à 2022</vt:lpstr>
      <vt:lpstr>13 314 MK et sociétés inscrits au tableau de l’Ordre en 2022</vt:lpstr>
      <vt:lpstr>Hétérogénéité du nombre de MK par département </vt:lpstr>
      <vt:lpstr>Une progression du nombre de MK très variable d’un département à un autre</vt:lpstr>
      <vt:lpstr>Le nombre d’habitants par MK varie du simple au double en fonction du département </vt:lpstr>
      <vt:lpstr>Une évolution de la dotation en MK par habitants très hétérogène et difficile à expliquer</vt:lpstr>
      <vt:lpstr>En région ARA, la profession poursuit sa féminisation régulièrement</vt:lpstr>
      <vt:lpstr>Une répartition par mode d’exercice stable</vt:lpstr>
      <vt:lpstr>Triplement du nombre de radiations dans le Rhône en 2021 à suivre en 2022 </vt:lpstr>
      <vt:lpstr>Une baisse des DEMK primo inscrits en 2020 et un rebond en 2021 en ARA </vt:lpstr>
      <vt:lpstr>Evolution hétérogène des  DEMK primo inscrits par département de 2019 à 2021</vt:lpstr>
      <vt:lpstr>Une forte augmentation des primo inscrits AE en 2021 </vt:lpstr>
      <vt:lpstr>Forte attractivité du 69,38 ,73 et 74 pour les AE</vt:lpstr>
      <vt:lpstr>Le % de primo inscrits avec AE sera-t-il supérieur au % de primo inscrits avec DEMK dès 2022 en ARA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En conclusion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tristan livain</dc:creator>
  <cp:lastModifiedBy>Jacques LIABEUF</cp:lastModifiedBy>
  <cp:revision>36</cp:revision>
  <dcterms:created xsi:type="dcterms:W3CDTF">2022-04-04T09:32:27Z</dcterms:created>
  <dcterms:modified xsi:type="dcterms:W3CDTF">2023-03-06T13:33:50Z</dcterms:modified>
</cp:coreProperties>
</file>